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1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983BA-9C0C-8248-ACCD-DB9AF999A462}"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DD5D3-31F7-0E48-A112-82812DDBEBBE}" type="slidenum">
              <a:rPr lang="en-US" smtClean="0"/>
              <a:t>‹#›</a:t>
            </a:fld>
            <a:endParaRPr lang="en-US"/>
          </a:p>
        </p:txBody>
      </p:sp>
    </p:spTree>
    <p:extLst>
      <p:ext uri="{BB962C8B-B14F-4D97-AF65-F5344CB8AC3E}">
        <p14:creationId xmlns:p14="http://schemas.microsoft.com/office/powerpoint/2010/main" val="283612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22d910bf6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22d910bf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622d910bf6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622d910bf6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22d910bf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622d910bf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45019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7.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stories.starbucks.com/press/2023/starbucks-announces-triple-shot-reinvention-strategy-with-multiple-paths-for-long-term-growth/" TargetMode="External"/><Relationship Id="rId2" Type="http://schemas.openxmlformats.org/officeDocument/2006/relationships/hyperlink" Target="https://stories.starbucks.com/press/2017/starbucks-debuts-voice-ordering/" TargetMode="External"/><Relationship Id="rId1" Type="http://schemas.openxmlformats.org/officeDocument/2006/relationships/slideLayout" Target="../slideLayouts/slideLayout7.xml"/><Relationship Id="rId4" Type="http://schemas.openxmlformats.org/officeDocument/2006/relationships/hyperlink" Target="https://www.businessinsider.com/starbucks-embracing-drive-thrus-and-mobile-over-traditional-mode-2022-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rupaliwadhawan1/schulich_data_science/tree/main/DS2_Group_Project_Starbuck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sv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237571E-0CF3-EF0F-2177-B8187E3FD33B}"/>
              </a:ext>
            </a:extLst>
          </p:cNvPr>
          <p:cNvGrpSpPr/>
          <p:nvPr/>
        </p:nvGrpSpPr>
        <p:grpSpPr>
          <a:xfrm>
            <a:off x="6411917" y="2422051"/>
            <a:ext cx="5464167" cy="5442902"/>
            <a:chOff x="4276278" y="1615753"/>
            <a:chExt cx="3642778" cy="3628601"/>
          </a:xfrm>
          <a:solidFill>
            <a:srgbClr val="00754A"/>
          </a:solidFill>
        </p:grpSpPr>
        <p:sp>
          <p:nvSpPr>
            <p:cNvPr id="3" name="Freeform: Shape 2">
              <a:extLst>
                <a:ext uri="{FF2B5EF4-FFF2-40B4-BE49-F238E27FC236}">
                  <a16:creationId xmlns:a16="http://schemas.microsoft.com/office/drawing/2014/main" id="{D8C7B4DA-BD7A-F0F6-C0C8-B1C31C1D77B4}"/>
                </a:ext>
              </a:extLst>
            </p:cNvPr>
            <p:cNvSpPr/>
            <p:nvPr/>
          </p:nvSpPr>
          <p:spPr>
            <a:xfrm>
              <a:off x="4276278" y="1615753"/>
              <a:ext cx="3642778" cy="3628601"/>
            </a:xfrm>
            <a:custGeom>
              <a:avLst/>
              <a:gdLst>
                <a:gd name="connsiteX0" fmla="*/ 3642779 w 3642778"/>
                <a:gd name="connsiteY0" fmla="*/ 1982233 h 3628601"/>
                <a:gd name="connsiteX1" fmla="*/ 3636508 w 3642778"/>
                <a:gd name="connsiteY1" fmla="*/ 2034722 h 3628601"/>
                <a:gd name="connsiteX2" fmla="*/ 3613467 w 3642778"/>
                <a:gd name="connsiteY2" fmla="*/ 2057762 h 3628601"/>
                <a:gd name="connsiteX3" fmla="*/ 3435483 w 3642778"/>
                <a:gd name="connsiteY3" fmla="*/ 2017885 h 3628601"/>
                <a:gd name="connsiteX4" fmla="*/ 3316941 w 3642778"/>
                <a:gd name="connsiteY4" fmla="*/ 1953194 h 3628601"/>
                <a:gd name="connsiteX5" fmla="*/ 3162816 w 3642778"/>
                <a:gd name="connsiteY5" fmla="*/ 1912635 h 3628601"/>
                <a:gd name="connsiteX6" fmla="*/ 3141616 w 3642778"/>
                <a:gd name="connsiteY6" fmla="*/ 1912635 h 3628601"/>
                <a:gd name="connsiteX7" fmla="*/ 3172495 w 3642778"/>
                <a:gd name="connsiteY7" fmla="*/ 2050059 h 3628601"/>
                <a:gd name="connsiteX8" fmla="*/ 3248569 w 3642778"/>
                <a:gd name="connsiteY8" fmla="*/ 2064511 h 3628601"/>
                <a:gd name="connsiteX9" fmla="*/ 3378973 w 3642778"/>
                <a:gd name="connsiteY9" fmla="*/ 2128111 h 3628601"/>
                <a:gd name="connsiteX10" fmla="*/ 3532144 w 3642778"/>
                <a:gd name="connsiteY10" fmla="*/ 2190961 h 3628601"/>
                <a:gd name="connsiteX11" fmla="*/ 3586610 w 3642778"/>
                <a:gd name="connsiteY11" fmla="*/ 2193619 h 3628601"/>
                <a:gd name="connsiteX12" fmla="*/ 3612854 w 3642778"/>
                <a:gd name="connsiteY12" fmla="*/ 2193619 h 3628601"/>
                <a:gd name="connsiteX13" fmla="*/ 3577475 w 3642778"/>
                <a:gd name="connsiteY13" fmla="*/ 2330362 h 3628601"/>
                <a:gd name="connsiteX14" fmla="*/ 3563297 w 3642778"/>
                <a:gd name="connsiteY14" fmla="*/ 2337315 h 3628601"/>
                <a:gd name="connsiteX15" fmla="*/ 3431598 w 3642778"/>
                <a:gd name="connsiteY15" fmla="*/ 2298255 h 3628601"/>
                <a:gd name="connsiteX16" fmla="*/ 3334460 w 3642778"/>
                <a:gd name="connsiteY16" fmla="*/ 2239018 h 3628601"/>
                <a:gd name="connsiteX17" fmla="*/ 3199626 w 3642778"/>
                <a:gd name="connsiteY17" fmla="*/ 2203503 h 3628601"/>
                <a:gd name="connsiteX18" fmla="*/ 3193559 w 3642778"/>
                <a:gd name="connsiteY18" fmla="*/ 2203776 h 3628601"/>
                <a:gd name="connsiteX19" fmla="*/ 3190082 w 3642778"/>
                <a:gd name="connsiteY19" fmla="*/ 2205276 h 3628601"/>
                <a:gd name="connsiteX20" fmla="*/ 3190082 w 3642778"/>
                <a:gd name="connsiteY20" fmla="*/ 2324431 h 3628601"/>
                <a:gd name="connsiteX21" fmla="*/ 3241412 w 3642778"/>
                <a:gd name="connsiteY21" fmla="*/ 2331316 h 3628601"/>
                <a:gd name="connsiteX22" fmla="*/ 3351502 w 3642778"/>
                <a:gd name="connsiteY22" fmla="*/ 2384077 h 3628601"/>
                <a:gd name="connsiteX23" fmla="*/ 3403308 w 3642778"/>
                <a:gd name="connsiteY23" fmla="*/ 2418638 h 3628601"/>
                <a:gd name="connsiteX24" fmla="*/ 3533984 w 3642778"/>
                <a:gd name="connsiteY24" fmla="*/ 2457425 h 3628601"/>
                <a:gd name="connsiteX25" fmla="*/ 3528804 w 3642778"/>
                <a:gd name="connsiteY25" fmla="*/ 2473035 h 3628601"/>
                <a:gd name="connsiteX26" fmla="*/ 3481837 w 3642778"/>
                <a:gd name="connsiteY26" fmla="*/ 2586601 h 3628601"/>
                <a:gd name="connsiteX27" fmla="*/ 3458728 w 3642778"/>
                <a:gd name="connsiteY27" fmla="*/ 2597644 h 3628601"/>
                <a:gd name="connsiteX28" fmla="*/ 3373315 w 3642778"/>
                <a:gd name="connsiteY28" fmla="*/ 2550064 h 3628601"/>
                <a:gd name="connsiteX29" fmla="*/ 3279926 w 3642778"/>
                <a:gd name="connsiteY29" fmla="*/ 2488441 h 3628601"/>
                <a:gd name="connsiteX30" fmla="*/ 3189878 w 3642778"/>
                <a:gd name="connsiteY30" fmla="*/ 2471536 h 3628601"/>
                <a:gd name="connsiteX31" fmla="*/ 3176449 w 3642778"/>
                <a:gd name="connsiteY31" fmla="*/ 2483465 h 3628601"/>
                <a:gd name="connsiteX32" fmla="*/ 3160430 w 3642778"/>
                <a:gd name="connsiteY32" fmla="*/ 2574400 h 3628601"/>
                <a:gd name="connsiteX33" fmla="*/ 3213123 w 3642778"/>
                <a:gd name="connsiteY33" fmla="*/ 2580739 h 3628601"/>
                <a:gd name="connsiteX34" fmla="*/ 3317895 w 3642778"/>
                <a:gd name="connsiteY34" fmla="*/ 2642294 h 3628601"/>
                <a:gd name="connsiteX35" fmla="*/ 3366635 w 3642778"/>
                <a:gd name="connsiteY35" fmla="*/ 2680876 h 3628601"/>
                <a:gd name="connsiteX36" fmla="*/ 3422668 w 3642778"/>
                <a:gd name="connsiteY36" fmla="*/ 2706916 h 3628601"/>
                <a:gd name="connsiteX37" fmla="*/ 3345298 w 3642778"/>
                <a:gd name="connsiteY37" fmla="*/ 2835752 h 3628601"/>
                <a:gd name="connsiteX38" fmla="*/ 3299013 w 3642778"/>
                <a:gd name="connsiteY38" fmla="*/ 2797987 h 3628601"/>
                <a:gd name="connsiteX39" fmla="*/ 3226552 w 3642778"/>
                <a:gd name="connsiteY39" fmla="*/ 2738000 h 3628601"/>
                <a:gd name="connsiteX40" fmla="*/ 3129959 w 3642778"/>
                <a:gd name="connsiteY40" fmla="*/ 2703099 h 3628601"/>
                <a:gd name="connsiteX41" fmla="*/ 3157839 w 3642778"/>
                <a:gd name="connsiteY41" fmla="*/ 2600371 h 3628601"/>
                <a:gd name="connsiteX42" fmla="*/ 3059815 w 3642778"/>
                <a:gd name="connsiteY42" fmla="*/ 2584556 h 3628601"/>
                <a:gd name="connsiteX43" fmla="*/ 2862813 w 3642778"/>
                <a:gd name="connsiteY43" fmla="*/ 2481488 h 3628601"/>
                <a:gd name="connsiteX44" fmla="*/ 2855928 w 3642778"/>
                <a:gd name="connsiteY44" fmla="*/ 2469422 h 3628601"/>
                <a:gd name="connsiteX45" fmla="*/ 2786602 w 3642778"/>
                <a:gd name="connsiteY45" fmla="*/ 2273511 h 3628601"/>
                <a:gd name="connsiteX46" fmla="*/ 2664243 w 3642778"/>
                <a:gd name="connsiteY46" fmla="*/ 2110864 h 3628601"/>
                <a:gd name="connsiteX47" fmla="*/ 2618298 w 3642778"/>
                <a:gd name="connsiteY47" fmla="*/ 2017748 h 3628601"/>
                <a:gd name="connsiteX48" fmla="*/ 2626546 w 3642778"/>
                <a:gd name="connsiteY48" fmla="*/ 1906636 h 3628601"/>
                <a:gd name="connsiteX49" fmla="*/ 2671332 w 3642778"/>
                <a:gd name="connsiteY49" fmla="*/ 1732061 h 3628601"/>
                <a:gd name="connsiteX50" fmla="*/ 2514616 w 3642778"/>
                <a:gd name="connsiteY50" fmla="*/ 1205335 h 3628601"/>
                <a:gd name="connsiteX51" fmla="*/ 2460014 w 3642778"/>
                <a:gd name="connsiteY51" fmla="*/ 1159254 h 3628601"/>
                <a:gd name="connsiteX52" fmla="*/ 2455992 w 3642778"/>
                <a:gd name="connsiteY52" fmla="*/ 1163344 h 3628601"/>
                <a:gd name="connsiteX53" fmla="*/ 2472421 w 3642778"/>
                <a:gd name="connsiteY53" fmla="*/ 1185703 h 3628601"/>
                <a:gd name="connsiteX54" fmla="*/ 2601188 w 3642778"/>
                <a:gd name="connsiteY54" fmla="*/ 1444737 h 3628601"/>
                <a:gd name="connsiteX55" fmla="*/ 2588373 w 3642778"/>
                <a:gd name="connsiteY55" fmla="*/ 1742831 h 3628601"/>
                <a:gd name="connsiteX56" fmla="*/ 2543587 w 3642778"/>
                <a:gd name="connsiteY56" fmla="*/ 1904864 h 3628601"/>
                <a:gd name="connsiteX57" fmla="*/ 2591781 w 3642778"/>
                <a:gd name="connsiteY57" fmla="*/ 2147674 h 3628601"/>
                <a:gd name="connsiteX58" fmla="*/ 2713868 w 3642778"/>
                <a:gd name="connsiteY58" fmla="*/ 2312434 h 3628601"/>
                <a:gd name="connsiteX59" fmla="*/ 2766016 w 3642778"/>
                <a:gd name="connsiteY59" fmla="*/ 2421297 h 3628601"/>
                <a:gd name="connsiteX60" fmla="*/ 2752314 w 3642778"/>
                <a:gd name="connsiteY60" fmla="*/ 2567174 h 3628601"/>
                <a:gd name="connsiteX61" fmla="*/ 2687351 w 3642778"/>
                <a:gd name="connsiteY61" fmla="*/ 2709165 h 3628601"/>
                <a:gd name="connsiteX62" fmla="*/ 2690828 w 3642778"/>
                <a:gd name="connsiteY62" fmla="*/ 2729888 h 3628601"/>
                <a:gd name="connsiteX63" fmla="*/ 2961519 w 3642778"/>
                <a:gd name="connsiteY63" fmla="*/ 2878220 h 3628601"/>
                <a:gd name="connsiteX64" fmla="*/ 3029208 w 3642778"/>
                <a:gd name="connsiteY64" fmla="*/ 2883537 h 3628601"/>
                <a:gd name="connsiteX65" fmla="*/ 3075698 w 3642778"/>
                <a:gd name="connsiteY65" fmla="*/ 2850476 h 3628601"/>
                <a:gd name="connsiteX66" fmla="*/ 3092399 w 3642778"/>
                <a:gd name="connsiteY66" fmla="*/ 2809848 h 3628601"/>
                <a:gd name="connsiteX67" fmla="*/ 3118507 w 3642778"/>
                <a:gd name="connsiteY67" fmla="*/ 2795942 h 3628601"/>
                <a:gd name="connsiteX68" fmla="*/ 3196558 w 3642778"/>
                <a:gd name="connsiteY68" fmla="*/ 2834525 h 3628601"/>
                <a:gd name="connsiteX69" fmla="*/ 3259204 w 3642778"/>
                <a:gd name="connsiteY69" fmla="*/ 2894307 h 3628601"/>
                <a:gd name="connsiteX70" fmla="*/ 3288311 w 3642778"/>
                <a:gd name="connsiteY70" fmla="*/ 2921028 h 3628601"/>
                <a:gd name="connsiteX71" fmla="*/ 3199353 w 3642778"/>
                <a:gd name="connsiteY71" fmla="*/ 3031391 h 3628601"/>
                <a:gd name="connsiteX72" fmla="*/ 3043660 w 3642778"/>
                <a:gd name="connsiteY72" fmla="*/ 2906577 h 3628601"/>
                <a:gd name="connsiteX73" fmla="*/ 3002146 w 3642778"/>
                <a:gd name="connsiteY73" fmla="*/ 2980879 h 3628601"/>
                <a:gd name="connsiteX74" fmla="*/ 3136708 w 3642778"/>
                <a:gd name="connsiteY74" fmla="*/ 3098808 h 3628601"/>
                <a:gd name="connsiteX75" fmla="*/ 3031458 w 3642778"/>
                <a:gd name="connsiteY75" fmla="*/ 3199081 h 3628601"/>
                <a:gd name="connsiteX76" fmla="*/ 2929753 w 3642778"/>
                <a:gd name="connsiteY76" fmla="*/ 3091105 h 3628601"/>
                <a:gd name="connsiteX77" fmla="*/ 2882104 w 3642778"/>
                <a:gd name="connsiteY77" fmla="*/ 3152592 h 3628601"/>
                <a:gd name="connsiteX78" fmla="*/ 2967176 w 3642778"/>
                <a:gd name="connsiteY78" fmla="*/ 3254842 h 3628601"/>
                <a:gd name="connsiteX79" fmla="*/ 2836569 w 3642778"/>
                <a:gd name="connsiteY79" fmla="*/ 3350821 h 3628601"/>
                <a:gd name="connsiteX80" fmla="*/ 2704461 w 3642778"/>
                <a:gd name="connsiteY80" fmla="*/ 3106783 h 3628601"/>
                <a:gd name="connsiteX81" fmla="*/ 2632000 w 3642778"/>
                <a:gd name="connsiteY81" fmla="*/ 2979175 h 3628601"/>
                <a:gd name="connsiteX82" fmla="*/ 2623342 w 3642778"/>
                <a:gd name="connsiteY82" fmla="*/ 2841955 h 3628601"/>
                <a:gd name="connsiteX83" fmla="*/ 2624978 w 3642778"/>
                <a:gd name="connsiteY83" fmla="*/ 2827231 h 3628601"/>
                <a:gd name="connsiteX84" fmla="*/ 2614753 w 3642778"/>
                <a:gd name="connsiteY84" fmla="*/ 2841137 h 3628601"/>
                <a:gd name="connsiteX85" fmla="*/ 2601393 w 3642778"/>
                <a:gd name="connsiteY85" fmla="*/ 3075563 h 3628601"/>
                <a:gd name="connsiteX86" fmla="*/ 2686806 w 3642778"/>
                <a:gd name="connsiteY86" fmla="*/ 3227643 h 3628601"/>
                <a:gd name="connsiteX87" fmla="*/ 2749519 w 3642778"/>
                <a:gd name="connsiteY87" fmla="*/ 3368408 h 3628601"/>
                <a:gd name="connsiteX88" fmla="*/ 2729819 w 3642778"/>
                <a:gd name="connsiteY88" fmla="*/ 3415102 h 3628601"/>
                <a:gd name="connsiteX89" fmla="*/ 2652722 w 3642778"/>
                <a:gd name="connsiteY89" fmla="*/ 3457911 h 3628601"/>
                <a:gd name="connsiteX90" fmla="*/ 2644474 w 3642778"/>
                <a:gd name="connsiteY90" fmla="*/ 3407059 h 3628601"/>
                <a:gd name="connsiteX91" fmla="*/ 2583124 w 3642778"/>
                <a:gd name="connsiteY91" fmla="*/ 3247548 h 3628601"/>
                <a:gd name="connsiteX92" fmla="*/ 2492871 w 3642778"/>
                <a:gd name="connsiteY92" fmla="*/ 3063702 h 3628601"/>
                <a:gd name="connsiteX93" fmla="*/ 2500437 w 3642778"/>
                <a:gd name="connsiteY93" fmla="*/ 2850816 h 3628601"/>
                <a:gd name="connsiteX94" fmla="*/ 2598325 w 3642778"/>
                <a:gd name="connsiteY94" fmla="*/ 2683126 h 3628601"/>
                <a:gd name="connsiteX95" fmla="*/ 2648769 w 3642778"/>
                <a:gd name="connsiteY95" fmla="*/ 2584693 h 3628601"/>
                <a:gd name="connsiteX96" fmla="*/ 2625933 w 3642778"/>
                <a:gd name="connsiteY96" fmla="*/ 2317410 h 3628601"/>
                <a:gd name="connsiteX97" fmla="*/ 2515638 w 3642778"/>
                <a:gd name="connsiteY97" fmla="*/ 2166761 h 3628601"/>
                <a:gd name="connsiteX98" fmla="*/ 2484214 w 3642778"/>
                <a:gd name="connsiteY98" fmla="*/ 2122044 h 3628601"/>
                <a:gd name="connsiteX99" fmla="*/ 2453470 w 3642778"/>
                <a:gd name="connsiteY99" fmla="*/ 1887209 h 3628601"/>
                <a:gd name="connsiteX100" fmla="*/ 2504664 w 3642778"/>
                <a:gd name="connsiteY100" fmla="*/ 1733356 h 3628601"/>
                <a:gd name="connsiteX101" fmla="*/ 2538883 w 3642778"/>
                <a:gd name="connsiteY101" fmla="*/ 1532468 h 3628601"/>
                <a:gd name="connsiteX102" fmla="*/ 2332065 w 3642778"/>
                <a:gd name="connsiteY102" fmla="*/ 1107583 h 3628601"/>
                <a:gd name="connsiteX103" fmla="*/ 2305480 w 3642778"/>
                <a:gd name="connsiteY103" fmla="*/ 1090064 h 3628601"/>
                <a:gd name="connsiteX104" fmla="*/ 2293755 w 3642778"/>
                <a:gd name="connsiteY104" fmla="*/ 1087338 h 3628601"/>
                <a:gd name="connsiteX105" fmla="*/ 2304798 w 3642778"/>
                <a:gd name="connsiteY105" fmla="*/ 1103289 h 3628601"/>
                <a:gd name="connsiteX106" fmla="*/ 2438269 w 3642778"/>
                <a:gd name="connsiteY106" fmla="*/ 1351144 h 3628601"/>
                <a:gd name="connsiteX107" fmla="*/ 2418432 w 3642778"/>
                <a:gd name="connsiteY107" fmla="*/ 1692456 h 3628601"/>
                <a:gd name="connsiteX108" fmla="*/ 2355651 w 3642778"/>
                <a:gd name="connsiteY108" fmla="*/ 1875825 h 3628601"/>
                <a:gd name="connsiteX109" fmla="*/ 2419728 w 3642778"/>
                <a:gd name="connsiteY109" fmla="*/ 2188984 h 3628601"/>
                <a:gd name="connsiteX110" fmla="*/ 2522251 w 3642778"/>
                <a:gd name="connsiteY110" fmla="*/ 2324704 h 3628601"/>
                <a:gd name="connsiteX111" fmla="*/ 2569286 w 3642778"/>
                <a:gd name="connsiteY111" fmla="*/ 2438679 h 3628601"/>
                <a:gd name="connsiteX112" fmla="*/ 2548972 w 3642778"/>
                <a:gd name="connsiteY112" fmla="*/ 2567174 h 3628601"/>
                <a:gd name="connsiteX113" fmla="*/ 2464377 w 3642778"/>
                <a:gd name="connsiteY113" fmla="*/ 2717755 h 3628601"/>
                <a:gd name="connsiteX114" fmla="*/ 2393892 w 3642778"/>
                <a:gd name="connsiteY114" fmla="*/ 2836501 h 3628601"/>
                <a:gd name="connsiteX115" fmla="*/ 2389461 w 3642778"/>
                <a:gd name="connsiteY115" fmla="*/ 3111555 h 3628601"/>
                <a:gd name="connsiteX116" fmla="*/ 2494439 w 3642778"/>
                <a:gd name="connsiteY116" fmla="*/ 3315170 h 3628601"/>
                <a:gd name="connsiteX117" fmla="*/ 2546382 w 3642778"/>
                <a:gd name="connsiteY117" fmla="*/ 3477543 h 3628601"/>
                <a:gd name="connsiteX118" fmla="*/ 2547609 w 3642778"/>
                <a:gd name="connsiteY118" fmla="*/ 3488109 h 3628601"/>
                <a:gd name="connsiteX119" fmla="*/ 2531181 w 3642778"/>
                <a:gd name="connsiteY119" fmla="*/ 3514967 h 3628601"/>
                <a:gd name="connsiteX120" fmla="*/ 2429476 w 3642778"/>
                <a:gd name="connsiteY120" fmla="*/ 3554913 h 3628601"/>
                <a:gd name="connsiteX121" fmla="*/ 2419319 w 3642778"/>
                <a:gd name="connsiteY121" fmla="*/ 3457911 h 3628601"/>
                <a:gd name="connsiteX122" fmla="*/ 2352720 w 3642778"/>
                <a:gd name="connsiteY122" fmla="*/ 3284358 h 3628601"/>
                <a:gd name="connsiteX123" fmla="*/ 2262194 w 3642778"/>
                <a:gd name="connsiteY123" fmla="*/ 3100648 h 3628601"/>
                <a:gd name="connsiteX124" fmla="*/ 2238472 w 3642778"/>
                <a:gd name="connsiteY124" fmla="*/ 2953067 h 3628601"/>
                <a:gd name="connsiteX125" fmla="*/ 2289052 w 3642778"/>
                <a:gd name="connsiteY125" fmla="*/ 2825526 h 3628601"/>
                <a:gd name="connsiteX126" fmla="*/ 2398051 w 3642778"/>
                <a:gd name="connsiteY126" fmla="*/ 2651974 h 3628601"/>
                <a:gd name="connsiteX127" fmla="*/ 2454902 w 3642778"/>
                <a:gd name="connsiteY127" fmla="*/ 2509164 h 3628601"/>
                <a:gd name="connsiteX128" fmla="*/ 2428248 w 3642778"/>
                <a:gd name="connsiteY128" fmla="*/ 2349244 h 3628601"/>
                <a:gd name="connsiteX129" fmla="*/ 2339904 w 3642778"/>
                <a:gd name="connsiteY129" fmla="*/ 2222317 h 3628601"/>
                <a:gd name="connsiteX130" fmla="*/ 2292528 w 3642778"/>
                <a:gd name="connsiteY130" fmla="*/ 2159126 h 3628601"/>
                <a:gd name="connsiteX131" fmla="*/ 2247061 w 3642778"/>
                <a:gd name="connsiteY131" fmla="*/ 1884005 h 3628601"/>
                <a:gd name="connsiteX132" fmla="*/ 2322726 w 3642778"/>
                <a:gd name="connsiteY132" fmla="*/ 1689184 h 3628601"/>
                <a:gd name="connsiteX133" fmla="*/ 2372488 w 3642778"/>
                <a:gd name="connsiteY133" fmla="*/ 1459666 h 3628601"/>
                <a:gd name="connsiteX134" fmla="*/ 2258717 w 3642778"/>
                <a:gd name="connsiteY134" fmla="*/ 1141462 h 3628601"/>
                <a:gd name="connsiteX135" fmla="*/ 2162738 w 3642778"/>
                <a:gd name="connsiteY135" fmla="*/ 1046847 h 3628601"/>
                <a:gd name="connsiteX136" fmla="*/ 2142970 w 3642778"/>
                <a:gd name="connsiteY136" fmla="*/ 1041529 h 3628601"/>
                <a:gd name="connsiteX137" fmla="*/ 2147537 w 3642778"/>
                <a:gd name="connsiteY137" fmla="*/ 1061298 h 3628601"/>
                <a:gd name="connsiteX138" fmla="*/ 2258717 w 3642778"/>
                <a:gd name="connsiteY138" fmla="*/ 1281750 h 3628601"/>
                <a:gd name="connsiteX139" fmla="*/ 2223952 w 3642778"/>
                <a:gd name="connsiteY139" fmla="*/ 1649101 h 3628601"/>
                <a:gd name="connsiteX140" fmla="*/ 2140311 w 3642778"/>
                <a:gd name="connsiteY140" fmla="*/ 1850671 h 3628601"/>
                <a:gd name="connsiteX141" fmla="*/ 2205411 w 3642778"/>
                <a:gd name="connsiteY141" fmla="*/ 2220340 h 3628601"/>
                <a:gd name="connsiteX142" fmla="*/ 2275759 w 3642778"/>
                <a:gd name="connsiteY142" fmla="*/ 2311821 h 3628601"/>
                <a:gd name="connsiteX143" fmla="*/ 2298936 w 3642778"/>
                <a:gd name="connsiteY143" fmla="*/ 2589737 h 3628601"/>
                <a:gd name="connsiteX144" fmla="*/ 2200912 w 3642778"/>
                <a:gd name="connsiteY144" fmla="*/ 2750134 h 3628601"/>
                <a:gd name="connsiteX145" fmla="*/ 2141470 w 3642778"/>
                <a:gd name="connsiteY145" fmla="*/ 2848908 h 3628601"/>
                <a:gd name="connsiteX146" fmla="*/ 2129405 w 3642778"/>
                <a:gd name="connsiteY146" fmla="*/ 3130505 h 3628601"/>
                <a:gd name="connsiteX147" fmla="*/ 2214477 w 3642778"/>
                <a:gd name="connsiteY147" fmla="*/ 3310057 h 3628601"/>
                <a:gd name="connsiteX148" fmla="*/ 2277804 w 3642778"/>
                <a:gd name="connsiteY148" fmla="*/ 3484769 h 3628601"/>
                <a:gd name="connsiteX149" fmla="*/ 2282371 w 3642778"/>
                <a:gd name="connsiteY149" fmla="*/ 3584497 h 3628601"/>
                <a:gd name="connsiteX150" fmla="*/ 2272692 w 3642778"/>
                <a:gd name="connsiteY150" fmla="*/ 3600176 h 3628601"/>
                <a:gd name="connsiteX151" fmla="*/ 2151968 w 3642778"/>
                <a:gd name="connsiteY151" fmla="*/ 3628601 h 3628601"/>
                <a:gd name="connsiteX152" fmla="*/ 2156262 w 3642778"/>
                <a:gd name="connsiteY152" fmla="*/ 3573727 h 3628601"/>
                <a:gd name="connsiteX153" fmla="*/ 2096889 w 3642778"/>
                <a:gd name="connsiteY153" fmla="*/ 3317419 h 3628601"/>
                <a:gd name="connsiteX154" fmla="*/ 2012089 w 3642778"/>
                <a:gd name="connsiteY154" fmla="*/ 3136027 h 3628601"/>
                <a:gd name="connsiteX155" fmla="*/ 1979983 w 3642778"/>
                <a:gd name="connsiteY155" fmla="*/ 2980266 h 3628601"/>
                <a:gd name="connsiteX156" fmla="*/ 2012021 w 3642778"/>
                <a:gd name="connsiteY156" fmla="*/ 2875084 h 3628601"/>
                <a:gd name="connsiteX157" fmla="*/ 2109363 w 3642778"/>
                <a:gd name="connsiteY157" fmla="*/ 2715982 h 3628601"/>
                <a:gd name="connsiteX158" fmla="*/ 2184143 w 3642778"/>
                <a:gd name="connsiteY158" fmla="*/ 2591100 h 3628601"/>
                <a:gd name="connsiteX159" fmla="*/ 2161170 w 3642778"/>
                <a:gd name="connsiteY159" fmla="*/ 2307390 h 3628601"/>
                <a:gd name="connsiteX160" fmla="*/ 2083119 w 3642778"/>
                <a:gd name="connsiteY160" fmla="*/ 2204526 h 3628601"/>
                <a:gd name="connsiteX161" fmla="*/ 2023064 w 3642778"/>
                <a:gd name="connsiteY161" fmla="*/ 2061989 h 3628601"/>
                <a:gd name="connsiteX162" fmla="*/ 1967849 w 3642778"/>
                <a:gd name="connsiteY162" fmla="*/ 2024224 h 3628601"/>
                <a:gd name="connsiteX163" fmla="*/ 1881209 w 3642778"/>
                <a:gd name="connsiteY163" fmla="*/ 2045969 h 3628601"/>
                <a:gd name="connsiteX164" fmla="*/ 1729878 w 3642778"/>
                <a:gd name="connsiteY164" fmla="*/ 2037994 h 3628601"/>
                <a:gd name="connsiteX165" fmla="*/ 1675754 w 3642778"/>
                <a:gd name="connsiteY165" fmla="*/ 2023406 h 3628601"/>
                <a:gd name="connsiteX166" fmla="*/ 1624901 w 3642778"/>
                <a:gd name="connsiteY166" fmla="*/ 2054763 h 3628601"/>
                <a:gd name="connsiteX167" fmla="*/ 1512494 w 3642778"/>
                <a:gd name="connsiteY167" fmla="*/ 2271193 h 3628601"/>
                <a:gd name="connsiteX168" fmla="*/ 1438260 w 3642778"/>
                <a:gd name="connsiteY168" fmla="*/ 2399006 h 3628601"/>
                <a:gd name="connsiteX169" fmla="*/ 1460823 w 3642778"/>
                <a:gd name="connsiteY169" fmla="*/ 2588510 h 3628601"/>
                <a:gd name="connsiteX170" fmla="*/ 1561369 w 3642778"/>
                <a:gd name="connsiteY170" fmla="*/ 2752792 h 3628601"/>
                <a:gd name="connsiteX171" fmla="*/ 1622311 w 3642778"/>
                <a:gd name="connsiteY171" fmla="*/ 2850748 h 3628601"/>
                <a:gd name="connsiteX172" fmla="*/ 1637239 w 3642778"/>
                <a:gd name="connsiteY172" fmla="*/ 3129278 h 3628601"/>
                <a:gd name="connsiteX173" fmla="*/ 1555234 w 3642778"/>
                <a:gd name="connsiteY173" fmla="*/ 3303649 h 3628601"/>
                <a:gd name="connsiteX174" fmla="*/ 1494566 w 3642778"/>
                <a:gd name="connsiteY174" fmla="*/ 3499698 h 3628601"/>
                <a:gd name="connsiteX175" fmla="*/ 1493816 w 3642778"/>
                <a:gd name="connsiteY175" fmla="*/ 3627033 h 3628601"/>
                <a:gd name="connsiteX176" fmla="*/ 1445758 w 3642778"/>
                <a:gd name="connsiteY176" fmla="*/ 3617762 h 3628601"/>
                <a:gd name="connsiteX177" fmla="*/ 1382158 w 3642778"/>
                <a:gd name="connsiteY177" fmla="*/ 3603311 h 3628601"/>
                <a:gd name="connsiteX178" fmla="*/ 1363072 w 3642778"/>
                <a:gd name="connsiteY178" fmla="*/ 3581430 h 3628601"/>
                <a:gd name="connsiteX179" fmla="*/ 1370911 w 3642778"/>
                <a:gd name="connsiteY179" fmla="*/ 3471272 h 3628601"/>
                <a:gd name="connsiteX180" fmla="*/ 1446644 w 3642778"/>
                <a:gd name="connsiteY180" fmla="*/ 3279927 h 3628601"/>
                <a:gd name="connsiteX181" fmla="*/ 1521560 w 3642778"/>
                <a:gd name="connsiteY181" fmla="*/ 3117417 h 3628601"/>
                <a:gd name="connsiteX182" fmla="*/ 1507654 w 3642778"/>
                <a:gd name="connsiteY182" fmla="*/ 2855588 h 3628601"/>
                <a:gd name="connsiteX183" fmla="*/ 1414538 w 3642778"/>
                <a:gd name="connsiteY183" fmla="*/ 2704530 h 3628601"/>
                <a:gd name="connsiteX184" fmla="*/ 1334987 w 3642778"/>
                <a:gd name="connsiteY184" fmla="*/ 2563357 h 3628601"/>
                <a:gd name="connsiteX185" fmla="*/ 1358232 w 3642778"/>
                <a:gd name="connsiteY185" fmla="*/ 2330635 h 3628601"/>
                <a:gd name="connsiteX186" fmla="*/ 1457892 w 3642778"/>
                <a:gd name="connsiteY186" fmla="*/ 2196618 h 3628601"/>
                <a:gd name="connsiteX187" fmla="*/ 1530013 w 3642778"/>
                <a:gd name="connsiteY187" fmla="*/ 1965532 h 3628601"/>
                <a:gd name="connsiteX188" fmla="*/ 1486386 w 3642778"/>
                <a:gd name="connsiteY188" fmla="*/ 1795933 h 3628601"/>
                <a:gd name="connsiteX189" fmla="*/ 1402404 w 3642778"/>
                <a:gd name="connsiteY189" fmla="*/ 1594432 h 3628601"/>
                <a:gd name="connsiteX190" fmla="*/ 1474797 w 3642778"/>
                <a:gd name="connsiteY190" fmla="*/ 1094018 h 3628601"/>
                <a:gd name="connsiteX191" fmla="*/ 1498860 w 3642778"/>
                <a:gd name="connsiteY191" fmla="*/ 1060889 h 3628601"/>
                <a:gd name="connsiteX192" fmla="*/ 1502882 w 3642778"/>
                <a:gd name="connsiteY192" fmla="*/ 1042279 h 3628601"/>
                <a:gd name="connsiteX193" fmla="*/ 1484341 w 3642778"/>
                <a:gd name="connsiteY193" fmla="*/ 1045892 h 3628601"/>
                <a:gd name="connsiteX194" fmla="*/ 1376023 w 3642778"/>
                <a:gd name="connsiteY194" fmla="*/ 1155982 h 3628601"/>
                <a:gd name="connsiteX195" fmla="*/ 1273841 w 3642778"/>
                <a:gd name="connsiteY195" fmla="*/ 1487478 h 3628601"/>
                <a:gd name="connsiteX196" fmla="*/ 1323603 w 3642778"/>
                <a:gd name="connsiteY196" fmla="*/ 1689524 h 3628601"/>
                <a:gd name="connsiteX197" fmla="*/ 1395519 w 3642778"/>
                <a:gd name="connsiteY197" fmla="*/ 1871258 h 3628601"/>
                <a:gd name="connsiteX198" fmla="*/ 1370297 w 3642778"/>
                <a:gd name="connsiteY198" fmla="*/ 2132541 h 3628601"/>
                <a:gd name="connsiteX199" fmla="*/ 1306561 w 3642778"/>
                <a:gd name="connsiteY199" fmla="*/ 2221295 h 3628601"/>
                <a:gd name="connsiteX200" fmla="*/ 1239212 w 3642778"/>
                <a:gd name="connsiteY200" fmla="*/ 2311275 h 3628601"/>
                <a:gd name="connsiteX201" fmla="*/ 1217944 w 3642778"/>
                <a:gd name="connsiteY201" fmla="*/ 2592804 h 3628601"/>
                <a:gd name="connsiteX202" fmla="*/ 1317195 w 3642778"/>
                <a:gd name="connsiteY202" fmla="*/ 2761245 h 3628601"/>
                <a:gd name="connsiteX203" fmla="*/ 1380795 w 3642778"/>
                <a:gd name="connsiteY203" fmla="*/ 2871539 h 3628601"/>
                <a:gd name="connsiteX204" fmla="*/ 1389520 w 3642778"/>
                <a:gd name="connsiteY204" fmla="*/ 3085311 h 3628601"/>
                <a:gd name="connsiteX205" fmla="*/ 1302403 w 3642778"/>
                <a:gd name="connsiteY205" fmla="*/ 3265544 h 3628601"/>
                <a:gd name="connsiteX206" fmla="*/ 1226942 w 3642778"/>
                <a:gd name="connsiteY206" fmla="*/ 3456616 h 3628601"/>
                <a:gd name="connsiteX207" fmla="*/ 1216376 w 3642778"/>
                <a:gd name="connsiteY207" fmla="*/ 3554231 h 3628601"/>
                <a:gd name="connsiteX208" fmla="*/ 1104992 w 3642778"/>
                <a:gd name="connsiteY208" fmla="*/ 3509445 h 3628601"/>
                <a:gd name="connsiteX209" fmla="*/ 1098584 w 3642778"/>
                <a:gd name="connsiteY209" fmla="*/ 3495130 h 3628601"/>
                <a:gd name="connsiteX210" fmla="*/ 1122033 w 3642778"/>
                <a:gd name="connsiteY210" fmla="*/ 3387563 h 3628601"/>
                <a:gd name="connsiteX211" fmla="*/ 1209083 w 3642778"/>
                <a:gd name="connsiteY211" fmla="*/ 3205830 h 3628601"/>
                <a:gd name="connsiteX212" fmla="*/ 1269069 w 3642778"/>
                <a:gd name="connsiteY212" fmla="*/ 3079994 h 3628601"/>
                <a:gd name="connsiteX213" fmla="*/ 1260549 w 3642778"/>
                <a:gd name="connsiteY213" fmla="*/ 2855384 h 3628601"/>
                <a:gd name="connsiteX214" fmla="*/ 1175204 w 3642778"/>
                <a:gd name="connsiteY214" fmla="*/ 2708552 h 3628601"/>
                <a:gd name="connsiteX215" fmla="*/ 1109832 w 3642778"/>
                <a:gd name="connsiteY215" fmla="*/ 2597372 h 3628601"/>
                <a:gd name="connsiteX216" fmla="*/ 1134440 w 3642778"/>
                <a:gd name="connsiteY216" fmla="*/ 2307526 h 3628601"/>
                <a:gd name="connsiteX217" fmla="*/ 1248619 w 3642778"/>
                <a:gd name="connsiteY217" fmla="*/ 2155855 h 3628601"/>
                <a:gd name="connsiteX218" fmla="*/ 1302199 w 3642778"/>
                <a:gd name="connsiteY218" fmla="*/ 2030018 h 3628601"/>
                <a:gd name="connsiteX219" fmla="*/ 1291087 w 3642778"/>
                <a:gd name="connsiteY219" fmla="*/ 1878211 h 3628601"/>
                <a:gd name="connsiteX220" fmla="*/ 1227351 w 3642778"/>
                <a:gd name="connsiteY220" fmla="*/ 1691910 h 3628601"/>
                <a:gd name="connsiteX221" fmla="*/ 1192859 w 3642778"/>
                <a:gd name="connsiteY221" fmla="*/ 1432535 h 3628601"/>
                <a:gd name="connsiteX222" fmla="*/ 1310992 w 3642778"/>
                <a:gd name="connsiteY222" fmla="*/ 1142621 h 3628601"/>
                <a:gd name="connsiteX223" fmla="*/ 1352029 w 3642778"/>
                <a:gd name="connsiteY223" fmla="*/ 1088769 h 3628601"/>
                <a:gd name="connsiteX224" fmla="*/ 1348757 w 3642778"/>
                <a:gd name="connsiteY224" fmla="*/ 1084747 h 3628601"/>
                <a:gd name="connsiteX225" fmla="*/ 1299881 w 3642778"/>
                <a:gd name="connsiteY225" fmla="*/ 1118558 h 3628601"/>
                <a:gd name="connsiteX226" fmla="*/ 1118557 w 3642778"/>
                <a:gd name="connsiteY226" fmla="*/ 1425105 h 3628601"/>
                <a:gd name="connsiteX227" fmla="*/ 1150050 w 3642778"/>
                <a:gd name="connsiteY227" fmla="*/ 1760282 h 3628601"/>
                <a:gd name="connsiteX228" fmla="*/ 1199675 w 3642778"/>
                <a:gd name="connsiteY228" fmla="*/ 1919247 h 3628601"/>
                <a:gd name="connsiteX229" fmla="*/ 1147460 w 3642778"/>
                <a:gd name="connsiteY229" fmla="*/ 2143039 h 3628601"/>
                <a:gd name="connsiteX230" fmla="*/ 1037302 w 3642778"/>
                <a:gd name="connsiteY230" fmla="*/ 2290143 h 3628601"/>
                <a:gd name="connsiteX231" fmla="*/ 975679 w 3642778"/>
                <a:gd name="connsiteY231" fmla="*/ 2424160 h 3628601"/>
                <a:gd name="connsiteX232" fmla="*/ 1002060 w 3642778"/>
                <a:gd name="connsiteY232" fmla="*/ 2595190 h 3628601"/>
                <a:gd name="connsiteX233" fmla="*/ 1101583 w 3642778"/>
                <a:gd name="connsiteY233" fmla="*/ 2770584 h 3628601"/>
                <a:gd name="connsiteX234" fmla="*/ 1143302 w 3642778"/>
                <a:gd name="connsiteY234" fmla="*/ 2844613 h 3628601"/>
                <a:gd name="connsiteX235" fmla="*/ 1150186 w 3642778"/>
                <a:gd name="connsiteY235" fmla="*/ 3071814 h 3628601"/>
                <a:gd name="connsiteX236" fmla="*/ 1061433 w 3642778"/>
                <a:gd name="connsiteY236" fmla="*/ 3251229 h 3628601"/>
                <a:gd name="connsiteX237" fmla="*/ 998174 w 3642778"/>
                <a:gd name="connsiteY237" fmla="*/ 3424237 h 3628601"/>
                <a:gd name="connsiteX238" fmla="*/ 993811 w 3642778"/>
                <a:gd name="connsiteY238" fmla="*/ 3458184 h 3628601"/>
                <a:gd name="connsiteX239" fmla="*/ 896878 w 3642778"/>
                <a:gd name="connsiteY239" fmla="*/ 3403650 h 3628601"/>
                <a:gd name="connsiteX240" fmla="*/ 893265 w 3642778"/>
                <a:gd name="connsiteY240" fmla="*/ 3388176 h 3628601"/>
                <a:gd name="connsiteX241" fmla="*/ 956456 w 3642778"/>
                <a:gd name="connsiteY241" fmla="*/ 3233437 h 3628601"/>
                <a:gd name="connsiteX242" fmla="*/ 1048413 w 3642778"/>
                <a:gd name="connsiteY242" fmla="*/ 3069496 h 3628601"/>
                <a:gd name="connsiteX243" fmla="*/ 1030962 w 3642778"/>
                <a:gd name="connsiteY243" fmla="*/ 2838069 h 3628601"/>
                <a:gd name="connsiteX244" fmla="*/ 1025509 w 3642778"/>
                <a:gd name="connsiteY244" fmla="*/ 2830980 h 3628601"/>
                <a:gd name="connsiteX245" fmla="*/ 1022714 w 3642778"/>
                <a:gd name="connsiteY245" fmla="*/ 2830366 h 3628601"/>
                <a:gd name="connsiteX246" fmla="*/ 1030076 w 3642778"/>
                <a:gd name="connsiteY246" fmla="*/ 2884014 h 3628601"/>
                <a:gd name="connsiteX247" fmla="*/ 983109 w 3642778"/>
                <a:gd name="connsiteY247" fmla="*/ 3045978 h 3628601"/>
                <a:gd name="connsiteX248" fmla="*/ 893470 w 3642778"/>
                <a:gd name="connsiteY248" fmla="*/ 3175905 h 3628601"/>
                <a:gd name="connsiteX249" fmla="*/ 815827 w 3642778"/>
                <a:gd name="connsiteY249" fmla="*/ 3327440 h 3628601"/>
                <a:gd name="connsiteX250" fmla="*/ 810374 w 3642778"/>
                <a:gd name="connsiteY250" fmla="*/ 3350753 h 3628601"/>
                <a:gd name="connsiteX251" fmla="*/ 680380 w 3642778"/>
                <a:gd name="connsiteY251" fmla="*/ 3254433 h 3628601"/>
                <a:gd name="connsiteX252" fmla="*/ 755159 w 3642778"/>
                <a:gd name="connsiteY252" fmla="*/ 3161862 h 3628601"/>
                <a:gd name="connsiteX253" fmla="*/ 757613 w 3642778"/>
                <a:gd name="connsiteY253" fmla="*/ 3142639 h 3628601"/>
                <a:gd name="connsiteX254" fmla="*/ 715349 w 3642778"/>
                <a:gd name="connsiteY254" fmla="*/ 3089605 h 3628601"/>
                <a:gd name="connsiteX255" fmla="*/ 662179 w 3642778"/>
                <a:gd name="connsiteY255" fmla="*/ 3138822 h 3628601"/>
                <a:gd name="connsiteX256" fmla="*/ 615008 w 3642778"/>
                <a:gd name="connsiteY256" fmla="*/ 3198059 h 3628601"/>
                <a:gd name="connsiteX257" fmla="*/ 511189 w 3642778"/>
                <a:gd name="connsiteY257" fmla="*/ 3098331 h 3628601"/>
                <a:gd name="connsiteX258" fmla="*/ 645001 w 3642778"/>
                <a:gd name="connsiteY258" fmla="*/ 2981356 h 3628601"/>
                <a:gd name="connsiteX259" fmla="*/ 603896 w 3642778"/>
                <a:gd name="connsiteY259" fmla="*/ 2906986 h 3628601"/>
                <a:gd name="connsiteX260" fmla="*/ 448817 w 3642778"/>
                <a:gd name="connsiteY260" fmla="*/ 3031118 h 3628601"/>
                <a:gd name="connsiteX261" fmla="*/ 358904 w 3642778"/>
                <a:gd name="connsiteY261" fmla="*/ 2921096 h 3628601"/>
                <a:gd name="connsiteX262" fmla="*/ 462995 w 3642778"/>
                <a:gd name="connsiteY262" fmla="*/ 2827776 h 3628601"/>
                <a:gd name="connsiteX263" fmla="*/ 529799 w 3642778"/>
                <a:gd name="connsiteY263" fmla="*/ 2797169 h 3628601"/>
                <a:gd name="connsiteX264" fmla="*/ 556929 w 3642778"/>
                <a:gd name="connsiteY264" fmla="*/ 2810734 h 3628601"/>
                <a:gd name="connsiteX265" fmla="*/ 570086 w 3642778"/>
                <a:gd name="connsiteY265" fmla="*/ 2842977 h 3628601"/>
                <a:gd name="connsiteX266" fmla="*/ 638184 w 3642778"/>
                <a:gd name="connsiteY266" fmla="*/ 2884900 h 3628601"/>
                <a:gd name="connsiteX267" fmla="*/ 862385 w 3642778"/>
                <a:gd name="connsiteY267" fmla="*/ 2803645 h 3628601"/>
                <a:gd name="connsiteX268" fmla="*/ 956251 w 3642778"/>
                <a:gd name="connsiteY268" fmla="*/ 2731661 h 3628601"/>
                <a:gd name="connsiteX269" fmla="*/ 960546 w 3642778"/>
                <a:gd name="connsiteY269" fmla="*/ 2707530 h 3628601"/>
                <a:gd name="connsiteX270" fmla="*/ 903490 w 3642778"/>
                <a:gd name="connsiteY270" fmla="*/ 2588646 h 3628601"/>
                <a:gd name="connsiteX271" fmla="*/ 935051 w 3642778"/>
                <a:gd name="connsiteY271" fmla="*/ 2312230 h 3628601"/>
                <a:gd name="connsiteX272" fmla="*/ 1057002 w 3642778"/>
                <a:gd name="connsiteY272" fmla="*/ 2147402 h 3628601"/>
                <a:gd name="connsiteX273" fmla="*/ 1110172 w 3642778"/>
                <a:gd name="connsiteY273" fmla="*/ 2034313 h 3628601"/>
                <a:gd name="connsiteX274" fmla="*/ 1102060 w 3642778"/>
                <a:gd name="connsiteY274" fmla="*/ 1889867 h 3628601"/>
                <a:gd name="connsiteX275" fmla="*/ 1052912 w 3642778"/>
                <a:gd name="connsiteY275" fmla="*/ 1714883 h 3628601"/>
                <a:gd name="connsiteX276" fmla="*/ 1123669 w 3642778"/>
                <a:gd name="connsiteY276" fmla="*/ 1263617 h 3628601"/>
                <a:gd name="connsiteX277" fmla="*/ 1186656 w 3642778"/>
                <a:gd name="connsiteY277" fmla="*/ 1172478 h 3628601"/>
                <a:gd name="connsiteX278" fmla="*/ 1190609 w 3642778"/>
                <a:gd name="connsiteY278" fmla="*/ 1161094 h 3628601"/>
                <a:gd name="connsiteX279" fmla="*/ 1174113 w 3642778"/>
                <a:gd name="connsiteY279" fmla="*/ 1170979 h 3628601"/>
                <a:gd name="connsiteX280" fmla="*/ 999606 w 3642778"/>
                <a:gd name="connsiteY280" fmla="*/ 1414880 h 3628601"/>
                <a:gd name="connsiteX281" fmla="*/ 968317 w 3642778"/>
                <a:gd name="connsiteY281" fmla="*/ 1677118 h 3628601"/>
                <a:gd name="connsiteX282" fmla="*/ 1015625 w 3642778"/>
                <a:gd name="connsiteY282" fmla="*/ 1878960 h 3628601"/>
                <a:gd name="connsiteX283" fmla="*/ 1032598 w 3642778"/>
                <a:gd name="connsiteY283" fmla="*/ 1975826 h 3628601"/>
                <a:gd name="connsiteX284" fmla="*/ 990539 w 3642778"/>
                <a:gd name="connsiteY284" fmla="*/ 2102343 h 3628601"/>
                <a:gd name="connsiteX285" fmla="*/ 861227 w 3642778"/>
                <a:gd name="connsiteY285" fmla="*/ 2274942 h 3628601"/>
                <a:gd name="connsiteX286" fmla="*/ 794832 w 3642778"/>
                <a:gd name="connsiteY286" fmla="*/ 2418161 h 3628601"/>
                <a:gd name="connsiteX287" fmla="*/ 792582 w 3642778"/>
                <a:gd name="connsiteY287" fmla="*/ 2463492 h 3628601"/>
                <a:gd name="connsiteX288" fmla="*/ 783653 w 3642778"/>
                <a:gd name="connsiteY288" fmla="*/ 2483601 h 3628601"/>
                <a:gd name="connsiteX289" fmla="*/ 497760 w 3642778"/>
                <a:gd name="connsiteY289" fmla="*/ 2596895 h 3628601"/>
                <a:gd name="connsiteX290" fmla="*/ 489444 w 3642778"/>
                <a:gd name="connsiteY290" fmla="*/ 2598258 h 3628601"/>
                <a:gd name="connsiteX291" fmla="*/ 517597 w 3642778"/>
                <a:gd name="connsiteY291" fmla="*/ 2703985 h 3628601"/>
                <a:gd name="connsiteX292" fmla="*/ 301849 w 3642778"/>
                <a:gd name="connsiteY292" fmla="*/ 2835479 h 3628601"/>
                <a:gd name="connsiteX293" fmla="*/ 222979 w 3642778"/>
                <a:gd name="connsiteY293" fmla="*/ 2703712 h 3628601"/>
                <a:gd name="connsiteX294" fmla="*/ 340227 w 3642778"/>
                <a:gd name="connsiteY294" fmla="*/ 2632137 h 3628601"/>
                <a:gd name="connsiteX295" fmla="*/ 480173 w 3642778"/>
                <a:gd name="connsiteY295" fmla="*/ 2576172 h 3628601"/>
                <a:gd name="connsiteX296" fmla="*/ 486990 w 3642778"/>
                <a:gd name="connsiteY296" fmla="*/ 2574809 h 3628601"/>
                <a:gd name="connsiteX297" fmla="*/ 473493 w 3642778"/>
                <a:gd name="connsiteY297" fmla="*/ 2500166 h 3628601"/>
                <a:gd name="connsiteX298" fmla="*/ 437637 w 3642778"/>
                <a:gd name="connsiteY298" fmla="*/ 2472081 h 3628601"/>
                <a:gd name="connsiteX299" fmla="*/ 297350 w 3642778"/>
                <a:gd name="connsiteY299" fmla="*/ 2530841 h 3628601"/>
                <a:gd name="connsiteX300" fmla="*/ 227956 w 3642778"/>
                <a:gd name="connsiteY300" fmla="*/ 2582443 h 3628601"/>
                <a:gd name="connsiteX301" fmla="*/ 220048 w 3642778"/>
                <a:gd name="connsiteY301" fmla="*/ 2586942 h 3628601"/>
                <a:gd name="connsiteX302" fmla="*/ 155971 w 3642778"/>
                <a:gd name="connsiteY302" fmla="*/ 2564652 h 3628601"/>
                <a:gd name="connsiteX303" fmla="*/ 117662 w 3642778"/>
                <a:gd name="connsiteY303" fmla="*/ 2470581 h 3628601"/>
                <a:gd name="connsiteX304" fmla="*/ 113844 w 3642778"/>
                <a:gd name="connsiteY304" fmla="*/ 2457970 h 3628601"/>
                <a:gd name="connsiteX305" fmla="*/ 272673 w 3642778"/>
                <a:gd name="connsiteY305" fmla="*/ 2400233 h 3628601"/>
                <a:gd name="connsiteX306" fmla="*/ 390534 w 3642778"/>
                <a:gd name="connsiteY306" fmla="*/ 2335747 h 3628601"/>
                <a:gd name="connsiteX307" fmla="*/ 456724 w 3642778"/>
                <a:gd name="connsiteY307" fmla="*/ 2323477 h 3628601"/>
                <a:gd name="connsiteX308" fmla="*/ 456724 w 3642778"/>
                <a:gd name="connsiteY308" fmla="*/ 2204662 h 3628601"/>
                <a:gd name="connsiteX309" fmla="*/ 378809 w 3642778"/>
                <a:gd name="connsiteY309" fmla="*/ 2212092 h 3628601"/>
                <a:gd name="connsiteX310" fmla="*/ 250587 w 3642778"/>
                <a:gd name="connsiteY310" fmla="*/ 2276442 h 3628601"/>
                <a:gd name="connsiteX311" fmla="*/ 135521 w 3642778"/>
                <a:gd name="connsiteY311" fmla="*/ 2333020 h 3628601"/>
                <a:gd name="connsiteX312" fmla="*/ 131159 w 3642778"/>
                <a:gd name="connsiteY312" fmla="*/ 2334384 h 3628601"/>
                <a:gd name="connsiteX313" fmla="*/ 58697 w 3642778"/>
                <a:gd name="connsiteY313" fmla="*/ 2289871 h 3628601"/>
                <a:gd name="connsiteX314" fmla="*/ 35589 w 3642778"/>
                <a:gd name="connsiteY314" fmla="*/ 2194028 h 3628601"/>
                <a:gd name="connsiteX315" fmla="*/ 86509 w 3642778"/>
                <a:gd name="connsiteY315" fmla="*/ 2194028 h 3628601"/>
                <a:gd name="connsiteX316" fmla="*/ 241930 w 3642778"/>
                <a:gd name="connsiteY316" fmla="*/ 2143107 h 3628601"/>
                <a:gd name="connsiteX317" fmla="*/ 354746 w 3642778"/>
                <a:gd name="connsiteY317" fmla="*/ 2080734 h 3628601"/>
                <a:gd name="connsiteX318" fmla="*/ 464359 w 3642778"/>
                <a:gd name="connsiteY318" fmla="*/ 2053263 h 3628601"/>
                <a:gd name="connsiteX319" fmla="*/ 476969 w 3642778"/>
                <a:gd name="connsiteY319" fmla="*/ 2044402 h 3628601"/>
                <a:gd name="connsiteX320" fmla="*/ 505122 w 3642778"/>
                <a:gd name="connsiteY320" fmla="*/ 1920338 h 3628601"/>
                <a:gd name="connsiteX321" fmla="*/ 504168 w 3642778"/>
                <a:gd name="connsiteY321" fmla="*/ 1912362 h 3628601"/>
                <a:gd name="connsiteX322" fmla="*/ 441727 w 3642778"/>
                <a:gd name="connsiteY322" fmla="*/ 1917066 h 3628601"/>
                <a:gd name="connsiteX323" fmla="*/ 272332 w 3642778"/>
                <a:gd name="connsiteY323" fmla="*/ 1984142 h 3628601"/>
                <a:gd name="connsiteX324" fmla="*/ 131295 w 3642778"/>
                <a:gd name="connsiteY324" fmla="*/ 2050332 h 3628601"/>
                <a:gd name="connsiteX325" fmla="*/ 12684 w 3642778"/>
                <a:gd name="connsiteY325" fmla="*/ 2055445 h 3628601"/>
                <a:gd name="connsiteX326" fmla="*/ 1573 w 3642778"/>
                <a:gd name="connsiteY326" fmla="*/ 1932812 h 3628601"/>
                <a:gd name="connsiteX327" fmla="*/ 100824 w 3642778"/>
                <a:gd name="connsiteY327" fmla="*/ 1926336 h 3628601"/>
                <a:gd name="connsiteX328" fmla="*/ 265107 w 3642778"/>
                <a:gd name="connsiteY328" fmla="*/ 1866418 h 3628601"/>
                <a:gd name="connsiteX329" fmla="*/ 413302 w 3642778"/>
                <a:gd name="connsiteY329" fmla="*/ 1797296 h 3628601"/>
                <a:gd name="connsiteX330" fmla="*/ 535661 w 3642778"/>
                <a:gd name="connsiteY330" fmla="*/ 1782027 h 3628601"/>
                <a:gd name="connsiteX331" fmla="*/ 554339 w 3642778"/>
                <a:gd name="connsiteY331" fmla="*/ 1774256 h 3628601"/>
                <a:gd name="connsiteX332" fmla="*/ 619847 w 3642778"/>
                <a:gd name="connsiteY332" fmla="*/ 1635877 h 3628601"/>
                <a:gd name="connsiteX333" fmla="*/ 622029 w 3642778"/>
                <a:gd name="connsiteY333" fmla="*/ 1628038 h 3628601"/>
                <a:gd name="connsiteX334" fmla="*/ 420186 w 3642778"/>
                <a:gd name="connsiteY334" fmla="*/ 1643375 h 3628601"/>
                <a:gd name="connsiteX335" fmla="*/ 244520 w 3642778"/>
                <a:gd name="connsiteY335" fmla="*/ 1725653 h 3628601"/>
                <a:gd name="connsiteX336" fmla="*/ 99802 w 3642778"/>
                <a:gd name="connsiteY336" fmla="*/ 1773165 h 3628601"/>
                <a:gd name="connsiteX337" fmla="*/ 10435 w 3642778"/>
                <a:gd name="connsiteY337" fmla="*/ 1775210 h 3628601"/>
                <a:gd name="connsiteX338" fmla="*/ 142 w 3642778"/>
                <a:gd name="connsiteY338" fmla="*/ 1761032 h 3628601"/>
                <a:gd name="connsiteX339" fmla="*/ 10026 w 3642778"/>
                <a:gd name="connsiteY339" fmla="*/ 1617199 h 3628601"/>
                <a:gd name="connsiteX340" fmla="*/ 66809 w 3642778"/>
                <a:gd name="connsiteY340" fmla="*/ 1324422 h 3628601"/>
                <a:gd name="connsiteX341" fmla="*/ 175126 w 3642778"/>
                <a:gd name="connsiteY341" fmla="*/ 1035258 h 3628601"/>
                <a:gd name="connsiteX342" fmla="*/ 845139 w 3642778"/>
                <a:gd name="connsiteY342" fmla="*/ 282354 h 3628601"/>
                <a:gd name="connsiteX343" fmla="*/ 1440918 w 3642778"/>
                <a:gd name="connsiteY343" fmla="*/ 40089 h 3628601"/>
                <a:gd name="connsiteX344" fmla="*/ 1855578 w 3642778"/>
                <a:gd name="connsiteY344" fmla="*/ 416 h 3628601"/>
                <a:gd name="connsiteX345" fmla="*/ 2245016 w 3642778"/>
                <a:gd name="connsiteY345" fmla="*/ 50246 h 3628601"/>
                <a:gd name="connsiteX346" fmla="*/ 2550949 w 3642778"/>
                <a:gd name="connsiteY346" fmla="*/ 152224 h 3628601"/>
                <a:gd name="connsiteX347" fmla="*/ 2799418 w 3642778"/>
                <a:gd name="connsiteY347" fmla="*/ 284740 h 3628601"/>
                <a:gd name="connsiteX348" fmla="*/ 3014621 w 3642778"/>
                <a:gd name="connsiteY348" fmla="*/ 444660 h 3628601"/>
                <a:gd name="connsiteX349" fmla="*/ 3190082 w 3642778"/>
                <a:gd name="connsiteY349" fmla="*/ 618963 h 3628601"/>
                <a:gd name="connsiteX350" fmla="*/ 3482450 w 3642778"/>
                <a:gd name="connsiteY350" fmla="*/ 1070023 h 3628601"/>
                <a:gd name="connsiteX351" fmla="*/ 3621306 w 3642778"/>
                <a:gd name="connsiteY351" fmla="*/ 1527014 h 3628601"/>
                <a:gd name="connsiteX352" fmla="*/ 3639711 w 3642778"/>
                <a:gd name="connsiteY352" fmla="*/ 1663689 h 3628601"/>
                <a:gd name="connsiteX353" fmla="*/ 3642779 w 3642778"/>
                <a:gd name="connsiteY353" fmla="*/ 1675141 h 3628601"/>
                <a:gd name="connsiteX354" fmla="*/ 3642779 w 3642778"/>
                <a:gd name="connsiteY354" fmla="*/ 1775483 h 3628601"/>
                <a:gd name="connsiteX355" fmla="*/ 3398741 w 3642778"/>
                <a:gd name="connsiteY355" fmla="*/ 1725517 h 3628601"/>
                <a:gd name="connsiteX356" fmla="*/ 3290560 w 3642778"/>
                <a:gd name="connsiteY356" fmla="*/ 1670574 h 3628601"/>
                <a:gd name="connsiteX357" fmla="*/ 3066496 w 3642778"/>
                <a:gd name="connsiteY357" fmla="*/ 1623130 h 3628601"/>
                <a:gd name="connsiteX358" fmla="*/ 3024028 w 3642778"/>
                <a:gd name="connsiteY358" fmla="*/ 1628447 h 3628601"/>
                <a:gd name="connsiteX359" fmla="*/ 3092126 w 3642778"/>
                <a:gd name="connsiteY359" fmla="*/ 1776233 h 3628601"/>
                <a:gd name="connsiteX360" fmla="*/ 3105214 w 3642778"/>
                <a:gd name="connsiteY360" fmla="*/ 1782300 h 3628601"/>
                <a:gd name="connsiteX361" fmla="*/ 3192809 w 3642778"/>
                <a:gd name="connsiteY361" fmla="*/ 1787549 h 3628601"/>
                <a:gd name="connsiteX362" fmla="*/ 3343117 w 3642778"/>
                <a:gd name="connsiteY362" fmla="*/ 1846445 h 3628601"/>
                <a:gd name="connsiteX363" fmla="*/ 3471680 w 3642778"/>
                <a:gd name="connsiteY363" fmla="*/ 1907590 h 3628601"/>
                <a:gd name="connsiteX364" fmla="*/ 3642779 w 3642778"/>
                <a:gd name="connsiteY364" fmla="*/ 1927632 h 3628601"/>
                <a:gd name="connsiteX365" fmla="*/ 3642779 w 3642778"/>
                <a:gd name="connsiteY365" fmla="*/ 1982370 h 3628601"/>
                <a:gd name="connsiteX366" fmla="*/ 973361 w 3642778"/>
                <a:gd name="connsiteY366" fmla="*/ 710443 h 3628601"/>
                <a:gd name="connsiteX367" fmla="*/ 973361 w 3642778"/>
                <a:gd name="connsiteY367" fmla="*/ 715828 h 3628601"/>
                <a:gd name="connsiteX368" fmla="*/ 978474 w 3642778"/>
                <a:gd name="connsiteY368" fmla="*/ 723258 h 3628601"/>
                <a:gd name="connsiteX369" fmla="*/ 1171318 w 3642778"/>
                <a:gd name="connsiteY369" fmla="*/ 1036690 h 3628601"/>
                <a:gd name="connsiteX370" fmla="*/ 1219853 w 3642778"/>
                <a:gd name="connsiteY370" fmla="*/ 1052913 h 3628601"/>
                <a:gd name="connsiteX371" fmla="*/ 1744738 w 3642778"/>
                <a:gd name="connsiteY371" fmla="*/ 916102 h 3628601"/>
                <a:gd name="connsiteX372" fmla="*/ 2017406 w 3642778"/>
                <a:gd name="connsiteY372" fmla="*/ 928032 h 3628601"/>
                <a:gd name="connsiteX373" fmla="*/ 2421364 w 3642778"/>
                <a:gd name="connsiteY373" fmla="*/ 1053936 h 3628601"/>
                <a:gd name="connsiteX374" fmla="*/ 2467308 w 3642778"/>
                <a:gd name="connsiteY374" fmla="*/ 1037167 h 3628601"/>
                <a:gd name="connsiteX375" fmla="*/ 2644678 w 3642778"/>
                <a:gd name="connsiteY375" fmla="*/ 744526 h 3628601"/>
                <a:gd name="connsiteX376" fmla="*/ 2669832 w 3642778"/>
                <a:gd name="connsiteY376" fmla="*/ 710034 h 3628601"/>
                <a:gd name="connsiteX377" fmla="*/ 2326475 w 3642778"/>
                <a:gd name="connsiteY377" fmla="*/ 837574 h 3628601"/>
                <a:gd name="connsiteX378" fmla="*/ 2480601 w 3642778"/>
                <a:gd name="connsiteY378" fmla="*/ 534572 h 3628601"/>
                <a:gd name="connsiteX379" fmla="*/ 2060351 w 3642778"/>
                <a:gd name="connsiteY379" fmla="*/ 720191 h 3628601"/>
                <a:gd name="connsiteX380" fmla="*/ 1983527 w 3642778"/>
                <a:gd name="connsiteY380" fmla="*/ 519643 h 3628601"/>
                <a:gd name="connsiteX381" fmla="*/ 1990480 w 3642778"/>
                <a:gd name="connsiteY381" fmla="*/ 501988 h 3628601"/>
                <a:gd name="connsiteX382" fmla="*/ 2140584 w 3642778"/>
                <a:gd name="connsiteY382" fmla="*/ 369199 h 3628601"/>
                <a:gd name="connsiteX383" fmla="*/ 2160012 w 3642778"/>
                <a:gd name="connsiteY383" fmla="*/ 349840 h 3628601"/>
                <a:gd name="connsiteX384" fmla="*/ 2146924 w 3642778"/>
                <a:gd name="connsiteY384" fmla="*/ 347931 h 3628601"/>
                <a:gd name="connsiteX385" fmla="*/ 1933493 w 3642778"/>
                <a:gd name="connsiteY385" fmla="*/ 333139 h 3628601"/>
                <a:gd name="connsiteX386" fmla="*/ 1912225 w 3642778"/>
                <a:gd name="connsiteY386" fmla="*/ 318619 h 3628601"/>
                <a:gd name="connsiteX387" fmla="*/ 1827152 w 3642778"/>
                <a:gd name="connsiteY387" fmla="*/ 120594 h 3628601"/>
                <a:gd name="connsiteX388" fmla="*/ 1819518 w 3642778"/>
                <a:gd name="connsiteY388" fmla="*/ 106279 h 3628601"/>
                <a:gd name="connsiteX389" fmla="*/ 1813792 w 3642778"/>
                <a:gd name="connsiteY389" fmla="*/ 116709 h 3628601"/>
                <a:gd name="connsiteX390" fmla="*/ 1726742 w 3642778"/>
                <a:gd name="connsiteY390" fmla="*/ 318824 h 3628601"/>
                <a:gd name="connsiteX391" fmla="*/ 1705338 w 3642778"/>
                <a:gd name="connsiteY391" fmla="*/ 333275 h 3628601"/>
                <a:gd name="connsiteX392" fmla="*/ 1512971 w 3642778"/>
                <a:gd name="connsiteY392" fmla="*/ 345750 h 3628601"/>
                <a:gd name="connsiteX393" fmla="*/ 1478615 w 3642778"/>
                <a:gd name="connsiteY393" fmla="*/ 350112 h 3628601"/>
                <a:gd name="connsiteX394" fmla="*/ 1501042 w 3642778"/>
                <a:gd name="connsiteY394" fmla="*/ 371244 h 3628601"/>
                <a:gd name="connsiteX395" fmla="*/ 1650055 w 3642778"/>
                <a:gd name="connsiteY395" fmla="*/ 503011 h 3628601"/>
                <a:gd name="connsiteX396" fmla="*/ 1654213 w 3642778"/>
                <a:gd name="connsiteY396" fmla="*/ 522643 h 3628601"/>
                <a:gd name="connsiteX397" fmla="*/ 1599475 w 3642778"/>
                <a:gd name="connsiteY397" fmla="*/ 665793 h 3628601"/>
                <a:gd name="connsiteX398" fmla="*/ 1578616 w 3642778"/>
                <a:gd name="connsiteY398" fmla="*/ 720191 h 3628601"/>
                <a:gd name="connsiteX399" fmla="*/ 1158366 w 3642778"/>
                <a:gd name="connsiteY399" fmla="*/ 534368 h 3628601"/>
                <a:gd name="connsiteX400" fmla="*/ 1312492 w 3642778"/>
                <a:gd name="connsiteY400" fmla="*/ 837301 h 3628601"/>
                <a:gd name="connsiteX401" fmla="*/ 973361 w 3642778"/>
                <a:gd name="connsiteY401" fmla="*/ 710238 h 3628601"/>
                <a:gd name="connsiteX402" fmla="*/ 1748556 w 3642778"/>
                <a:gd name="connsiteY402" fmla="*/ 1447600 h 3628601"/>
                <a:gd name="connsiteX403" fmla="*/ 1714472 w 3642778"/>
                <a:gd name="connsiteY403" fmla="*/ 1428513 h 3628601"/>
                <a:gd name="connsiteX404" fmla="*/ 1666551 w 3642778"/>
                <a:gd name="connsiteY404" fmla="*/ 1421697 h 3628601"/>
                <a:gd name="connsiteX405" fmla="*/ 1639080 w 3642778"/>
                <a:gd name="connsiteY405" fmla="*/ 1430217 h 3628601"/>
                <a:gd name="connsiteX406" fmla="*/ 1530422 w 3642778"/>
                <a:gd name="connsiteY406" fmla="*/ 1423196 h 3628601"/>
                <a:gd name="connsiteX407" fmla="*/ 1461437 w 3642778"/>
                <a:gd name="connsiteY407" fmla="*/ 1461710 h 3628601"/>
                <a:gd name="connsiteX408" fmla="*/ 1471116 w 3642778"/>
                <a:gd name="connsiteY408" fmla="*/ 1588024 h 3628601"/>
                <a:gd name="connsiteX409" fmla="*/ 1680866 w 3642778"/>
                <a:gd name="connsiteY409" fmla="*/ 1901864 h 3628601"/>
                <a:gd name="connsiteX410" fmla="*/ 1825721 w 3642778"/>
                <a:gd name="connsiteY410" fmla="*/ 1948491 h 3628601"/>
                <a:gd name="connsiteX411" fmla="*/ 1958510 w 3642778"/>
                <a:gd name="connsiteY411" fmla="*/ 1901864 h 3628601"/>
                <a:gd name="connsiteX412" fmla="*/ 2137925 w 3642778"/>
                <a:gd name="connsiteY412" fmla="*/ 1676709 h 3628601"/>
                <a:gd name="connsiteX413" fmla="*/ 2179507 w 3642778"/>
                <a:gd name="connsiteY413" fmla="*/ 1491772 h 3628601"/>
                <a:gd name="connsiteX414" fmla="*/ 2164647 w 3642778"/>
                <a:gd name="connsiteY414" fmla="*/ 1432603 h 3628601"/>
                <a:gd name="connsiteX415" fmla="*/ 2118021 w 3642778"/>
                <a:gd name="connsiteY415" fmla="*/ 1421492 h 3628601"/>
                <a:gd name="connsiteX416" fmla="*/ 2069758 w 3642778"/>
                <a:gd name="connsiteY416" fmla="*/ 1437239 h 3628601"/>
                <a:gd name="connsiteX417" fmla="*/ 1988504 w 3642778"/>
                <a:gd name="connsiteY417" fmla="*/ 1424287 h 3628601"/>
                <a:gd name="connsiteX418" fmla="*/ 1934788 w 3642778"/>
                <a:gd name="connsiteY418" fmla="*/ 1445487 h 3628601"/>
                <a:gd name="connsiteX419" fmla="*/ 1919314 w 3642778"/>
                <a:gd name="connsiteY419" fmla="*/ 1474935 h 3628601"/>
                <a:gd name="connsiteX420" fmla="*/ 1895796 w 3642778"/>
                <a:gd name="connsiteY420" fmla="*/ 1497021 h 3628601"/>
                <a:gd name="connsiteX421" fmla="*/ 1888775 w 3642778"/>
                <a:gd name="connsiteY421" fmla="*/ 1478548 h 3628601"/>
                <a:gd name="connsiteX422" fmla="*/ 1878073 w 3642778"/>
                <a:gd name="connsiteY422" fmla="*/ 1322582 h 3628601"/>
                <a:gd name="connsiteX423" fmla="*/ 1938810 w 3642778"/>
                <a:gd name="connsiteY423" fmla="*/ 1236964 h 3628601"/>
                <a:gd name="connsiteX424" fmla="*/ 2147810 w 3642778"/>
                <a:gd name="connsiteY424" fmla="*/ 1225853 h 3628601"/>
                <a:gd name="connsiteX425" fmla="*/ 2168873 w 3642778"/>
                <a:gd name="connsiteY425" fmla="*/ 1228375 h 3628601"/>
                <a:gd name="connsiteX426" fmla="*/ 2167169 w 3642778"/>
                <a:gd name="connsiteY426" fmla="*/ 1206834 h 3628601"/>
                <a:gd name="connsiteX427" fmla="*/ 2074735 w 3642778"/>
                <a:gd name="connsiteY427" fmla="*/ 1079499 h 3628601"/>
                <a:gd name="connsiteX428" fmla="*/ 1784480 w 3642778"/>
                <a:gd name="connsiteY428" fmla="*/ 995858 h 3628601"/>
                <a:gd name="connsiteX429" fmla="*/ 1578343 w 3642778"/>
                <a:gd name="connsiteY429" fmla="*/ 1068524 h 3628601"/>
                <a:gd name="connsiteX430" fmla="*/ 1469685 w 3642778"/>
                <a:gd name="connsiteY430" fmla="*/ 1212492 h 3628601"/>
                <a:gd name="connsiteX431" fmla="*/ 1470707 w 3642778"/>
                <a:gd name="connsiteY431" fmla="*/ 1226194 h 3628601"/>
                <a:gd name="connsiteX432" fmla="*/ 1484545 w 3642778"/>
                <a:gd name="connsiteY432" fmla="*/ 1226944 h 3628601"/>
                <a:gd name="connsiteX433" fmla="*/ 1561029 w 3642778"/>
                <a:gd name="connsiteY433" fmla="*/ 1209629 h 3628601"/>
                <a:gd name="connsiteX434" fmla="*/ 1714609 w 3642778"/>
                <a:gd name="connsiteY434" fmla="*/ 1244599 h 3628601"/>
                <a:gd name="connsiteX435" fmla="*/ 1757417 w 3642778"/>
                <a:gd name="connsiteY435" fmla="*/ 1309835 h 3628601"/>
                <a:gd name="connsiteX436" fmla="*/ 1761439 w 3642778"/>
                <a:gd name="connsiteY436" fmla="*/ 1342896 h 3628601"/>
                <a:gd name="connsiteX437" fmla="*/ 1748488 w 3642778"/>
                <a:gd name="connsiteY437" fmla="*/ 1447532 h 3628601"/>
                <a:gd name="connsiteX438" fmla="*/ 598102 w 3642778"/>
                <a:gd name="connsiteY438" fmla="*/ 1204585 h 3628601"/>
                <a:gd name="connsiteX439" fmla="*/ 592990 w 3642778"/>
                <a:gd name="connsiteY439" fmla="*/ 1180181 h 3628601"/>
                <a:gd name="connsiteX440" fmla="*/ 412961 w 3642778"/>
                <a:gd name="connsiteY440" fmla="*/ 898652 h 3628601"/>
                <a:gd name="connsiteX441" fmla="*/ 385626 w 3642778"/>
                <a:gd name="connsiteY441" fmla="*/ 891767 h 3628601"/>
                <a:gd name="connsiteX442" fmla="*/ 375810 w 3642778"/>
                <a:gd name="connsiteY442" fmla="*/ 917738 h 3628601"/>
                <a:gd name="connsiteX443" fmla="*/ 365244 w 3642778"/>
                <a:gd name="connsiteY443" fmla="*/ 1080998 h 3628601"/>
                <a:gd name="connsiteX444" fmla="*/ 231637 w 3642778"/>
                <a:gd name="connsiteY444" fmla="*/ 1391090 h 3628601"/>
                <a:gd name="connsiteX445" fmla="*/ 50517 w 3642778"/>
                <a:gd name="connsiteY445" fmla="*/ 1617472 h 3628601"/>
                <a:gd name="connsiteX446" fmla="*/ 40906 w 3642778"/>
                <a:gd name="connsiteY446" fmla="*/ 1629606 h 3628601"/>
                <a:gd name="connsiteX447" fmla="*/ 42473 w 3642778"/>
                <a:gd name="connsiteY447" fmla="*/ 1634582 h 3628601"/>
                <a:gd name="connsiteX448" fmla="*/ 114321 w 3642778"/>
                <a:gd name="connsiteY448" fmla="*/ 1640103 h 3628601"/>
                <a:gd name="connsiteX449" fmla="*/ 252837 w 3642778"/>
                <a:gd name="connsiteY449" fmla="*/ 1604384 h 3628601"/>
                <a:gd name="connsiteX450" fmla="*/ 412688 w 3642778"/>
                <a:gd name="connsiteY450" fmla="*/ 1534581 h 3628601"/>
                <a:gd name="connsiteX451" fmla="*/ 668996 w 3642778"/>
                <a:gd name="connsiteY451" fmla="*/ 1519584 h 3628601"/>
                <a:gd name="connsiteX452" fmla="*/ 687196 w 3642778"/>
                <a:gd name="connsiteY452" fmla="*/ 1511132 h 3628601"/>
                <a:gd name="connsiteX453" fmla="*/ 976565 w 3642778"/>
                <a:gd name="connsiteY453" fmla="*/ 1205335 h 3628601"/>
                <a:gd name="connsiteX454" fmla="*/ 1037234 w 3642778"/>
                <a:gd name="connsiteY454" fmla="*/ 1159254 h 3628601"/>
                <a:gd name="connsiteX455" fmla="*/ 598102 w 3642778"/>
                <a:gd name="connsiteY455" fmla="*/ 1204721 h 3628601"/>
                <a:gd name="connsiteX456" fmla="*/ 3599834 w 3642778"/>
                <a:gd name="connsiteY456" fmla="*/ 1630833 h 3628601"/>
                <a:gd name="connsiteX457" fmla="*/ 3588450 w 3642778"/>
                <a:gd name="connsiteY457" fmla="*/ 1617267 h 3628601"/>
                <a:gd name="connsiteX458" fmla="*/ 3420009 w 3642778"/>
                <a:gd name="connsiteY458" fmla="*/ 1409904 h 3628601"/>
                <a:gd name="connsiteX459" fmla="*/ 3262953 w 3642778"/>
                <a:gd name="connsiteY459" fmla="*/ 911603 h 3628601"/>
                <a:gd name="connsiteX460" fmla="*/ 3253955 w 3642778"/>
                <a:gd name="connsiteY460" fmla="*/ 891835 h 3628601"/>
                <a:gd name="connsiteX461" fmla="*/ 3230642 w 3642778"/>
                <a:gd name="connsiteY461" fmla="*/ 896470 h 3628601"/>
                <a:gd name="connsiteX462" fmla="*/ 3064451 w 3642778"/>
                <a:gd name="connsiteY462" fmla="*/ 1122785 h 3628601"/>
                <a:gd name="connsiteX463" fmla="*/ 3041001 w 3642778"/>
                <a:gd name="connsiteY463" fmla="*/ 1204244 h 3628601"/>
                <a:gd name="connsiteX464" fmla="*/ 2829684 w 3642778"/>
                <a:gd name="connsiteY464" fmla="*/ 1129874 h 3628601"/>
                <a:gd name="connsiteX465" fmla="*/ 2604869 w 3642778"/>
                <a:gd name="connsiteY465" fmla="*/ 1159799 h 3628601"/>
                <a:gd name="connsiteX466" fmla="*/ 2617821 w 3642778"/>
                <a:gd name="connsiteY466" fmla="*/ 1170297 h 3628601"/>
                <a:gd name="connsiteX467" fmla="*/ 2761176 w 3642778"/>
                <a:gd name="connsiteY467" fmla="*/ 1289862 h 3628601"/>
                <a:gd name="connsiteX468" fmla="*/ 2949385 w 3642778"/>
                <a:gd name="connsiteY468" fmla="*/ 1509973 h 3628601"/>
                <a:gd name="connsiteX469" fmla="*/ 2973039 w 3642778"/>
                <a:gd name="connsiteY469" fmla="*/ 1518289 h 3628601"/>
                <a:gd name="connsiteX470" fmla="*/ 3060838 w 3642778"/>
                <a:gd name="connsiteY470" fmla="*/ 1503156 h 3628601"/>
                <a:gd name="connsiteX471" fmla="*/ 3271542 w 3642778"/>
                <a:gd name="connsiteY471" fmla="*/ 1552100 h 3628601"/>
                <a:gd name="connsiteX472" fmla="*/ 3444754 w 3642778"/>
                <a:gd name="connsiteY472" fmla="*/ 1624766 h 3628601"/>
                <a:gd name="connsiteX473" fmla="*/ 3599902 w 3642778"/>
                <a:gd name="connsiteY473" fmla="*/ 1630901 h 3628601"/>
                <a:gd name="connsiteX474" fmla="*/ 1684274 w 3642778"/>
                <a:gd name="connsiteY474" fmla="*/ 1346986 h 3628601"/>
                <a:gd name="connsiteX475" fmla="*/ 1668800 w 3642778"/>
                <a:gd name="connsiteY475" fmla="*/ 1309766 h 3628601"/>
                <a:gd name="connsiteX476" fmla="*/ 1505404 w 3642778"/>
                <a:gd name="connsiteY476" fmla="*/ 1269343 h 3628601"/>
                <a:gd name="connsiteX477" fmla="*/ 1472071 w 3642778"/>
                <a:gd name="connsiteY477" fmla="*/ 1302200 h 3628601"/>
                <a:gd name="connsiteX478" fmla="*/ 1495247 w 3642778"/>
                <a:gd name="connsiteY478" fmla="*/ 1353189 h 3628601"/>
                <a:gd name="connsiteX479" fmla="*/ 1684274 w 3642778"/>
                <a:gd name="connsiteY479" fmla="*/ 1346986 h 3628601"/>
                <a:gd name="connsiteX480" fmla="*/ 2144879 w 3642778"/>
                <a:gd name="connsiteY480" fmla="*/ 1353802 h 3628601"/>
                <a:gd name="connsiteX481" fmla="*/ 2166828 w 3642778"/>
                <a:gd name="connsiteY481" fmla="*/ 1302541 h 3628601"/>
                <a:gd name="connsiteX482" fmla="*/ 2127837 w 3642778"/>
                <a:gd name="connsiteY482" fmla="*/ 1269752 h 3628601"/>
                <a:gd name="connsiteX483" fmla="*/ 2060351 w 3642778"/>
                <a:gd name="connsiteY483" fmla="*/ 1267639 h 3628601"/>
                <a:gd name="connsiteX484" fmla="*/ 1977597 w 3642778"/>
                <a:gd name="connsiteY484" fmla="*/ 1304790 h 3628601"/>
                <a:gd name="connsiteX485" fmla="*/ 1971053 w 3642778"/>
                <a:gd name="connsiteY485" fmla="*/ 1339010 h 3628601"/>
                <a:gd name="connsiteX486" fmla="*/ 1993821 w 3642778"/>
                <a:gd name="connsiteY486" fmla="*/ 1338533 h 3628601"/>
                <a:gd name="connsiteX487" fmla="*/ 2002614 w 3642778"/>
                <a:gd name="connsiteY487" fmla="*/ 1336352 h 3628601"/>
                <a:gd name="connsiteX488" fmla="*/ 2144879 w 3642778"/>
                <a:gd name="connsiteY488" fmla="*/ 1353734 h 362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3642778" h="3628601">
                  <a:moveTo>
                    <a:pt x="3642779" y="1982233"/>
                  </a:moveTo>
                  <a:cubicBezTo>
                    <a:pt x="3640666" y="1999752"/>
                    <a:pt x="3638007" y="2017203"/>
                    <a:pt x="3636508" y="2034722"/>
                  </a:cubicBezTo>
                  <a:cubicBezTo>
                    <a:pt x="3634667" y="2056126"/>
                    <a:pt x="3634804" y="2055922"/>
                    <a:pt x="3613467" y="2057762"/>
                  </a:cubicBezTo>
                  <a:cubicBezTo>
                    <a:pt x="3549867" y="2063147"/>
                    <a:pt x="3490971" y="2047878"/>
                    <a:pt x="3435483" y="2017885"/>
                  </a:cubicBezTo>
                  <a:cubicBezTo>
                    <a:pt x="3395878" y="1996480"/>
                    <a:pt x="3356751" y="1974189"/>
                    <a:pt x="3316941" y="1953194"/>
                  </a:cubicBezTo>
                  <a:cubicBezTo>
                    <a:pt x="3268815" y="1927768"/>
                    <a:pt x="3217145" y="1914884"/>
                    <a:pt x="3162816" y="1912635"/>
                  </a:cubicBezTo>
                  <a:cubicBezTo>
                    <a:pt x="3156340" y="1912362"/>
                    <a:pt x="3149864" y="1912635"/>
                    <a:pt x="3141616" y="1912635"/>
                  </a:cubicBezTo>
                  <a:cubicBezTo>
                    <a:pt x="3152318" y="1960215"/>
                    <a:pt x="3162543" y="2005683"/>
                    <a:pt x="3172495" y="2050059"/>
                  </a:cubicBezTo>
                  <a:cubicBezTo>
                    <a:pt x="3198194" y="2054831"/>
                    <a:pt x="3223757" y="2058171"/>
                    <a:pt x="3248569" y="2064511"/>
                  </a:cubicBezTo>
                  <a:cubicBezTo>
                    <a:pt x="3296218" y="2076713"/>
                    <a:pt x="3337255" y="2103366"/>
                    <a:pt x="3378973" y="2128111"/>
                  </a:cubicBezTo>
                  <a:cubicBezTo>
                    <a:pt x="3426962" y="2156536"/>
                    <a:pt x="3475702" y="2183530"/>
                    <a:pt x="3532144" y="2190961"/>
                  </a:cubicBezTo>
                  <a:cubicBezTo>
                    <a:pt x="3550072" y="2193346"/>
                    <a:pt x="3568409" y="2192937"/>
                    <a:pt x="3586610" y="2193619"/>
                  </a:cubicBezTo>
                  <a:cubicBezTo>
                    <a:pt x="3594653" y="2193892"/>
                    <a:pt x="3602697" y="2193619"/>
                    <a:pt x="3612854" y="2193619"/>
                  </a:cubicBezTo>
                  <a:cubicBezTo>
                    <a:pt x="3601129" y="2239632"/>
                    <a:pt x="3589813" y="2285099"/>
                    <a:pt x="3577475" y="2330362"/>
                  </a:cubicBezTo>
                  <a:cubicBezTo>
                    <a:pt x="3576521" y="2333838"/>
                    <a:pt x="3568273" y="2337042"/>
                    <a:pt x="3563297" y="2337315"/>
                  </a:cubicBezTo>
                  <a:cubicBezTo>
                    <a:pt x="3514898" y="2339837"/>
                    <a:pt x="3472021" y="2323068"/>
                    <a:pt x="3431598" y="2298255"/>
                  </a:cubicBezTo>
                  <a:cubicBezTo>
                    <a:pt x="3399287" y="2278419"/>
                    <a:pt x="3367453" y="2257628"/>
                    <a:pt x="3334460" y="2239018"/>
                  </a:cubicBezTo>
                  <a:cubicBezTo>
                    <a:pt x="3292810" y="2215569"/>
                    <a:pt x="3247956" y="2202344"/>
                    <a:pt x="3199626" y="2203503"/>
                  </a:cubicBezTo>
                  <a:cubicBezTo>
                    <a:pt x="3197581" y="2203503"/>
                    <a:pt x="3195604" y="2203503"/>
                    <a:pt x="3193559" y="2203776"/>
                  </a:cubicBezTo>
                  <a:cubicBezTo>
                    <a:pt x="3192673" y="2203912"/>
                    <a:pt x="3191786" y="2204526"/>
                    <a:pt x="3190082" y="2205276"/>
                  </a:cubicBezTo>
                  <a:lnTo>
                    <a:pt x="3190082" y="2324431"/>
                  </a:lnTo>
                  <a:cubicBezTo>
                    <a:pt x="3207669" y="2326749"/>
                    <a:pt x="3224779" y="2327908"/>
                    <a:pt x="3241412" y="2331316"/>
                  </a:cubicBezTo>
                  <a:cubicBezTo>
                    <a:pt x="3282380" y="2339769"/>
                    <a:pt x="3317418" y="2360969"/>
                    <a:pt x="3351502" y="2384077"/>
                  </a:cubicBezTo>
                  <a:cubicBezTo>
                    <a:pt x="3368680" y="2395734"/>
                    <a:pt x="3385790" y="2407527"/>
                    <a:pt x="3403308" y="2418638"/>
                  </a:cubicBezTo>
                  <a:cubicBezTo>
                    <a:pt x="3442436" y="2443451"/>
                    <a:pt x="3484155" y="2460356"/>
                    <a:pt x="3533984" y="2457425"/>
                  </a:cubicBezTo>
                  <a:cubicBezTo>
                    <a:pt x="3531871" y="2463901"/>
                    <a:pt x="3530644" y="2468605"/>
                    <a:pt x="3528804" y="2473035"/>
                  </a:cubicBezTo>
                  <a:cubicBezTo>
                    <a:pt x="3513125" y="2510868"/>
                    <a:pt x="3496834" y="2548496"/>
                    <a:pt x="3481837" y="2586601"/>
                  </a:cubicBezTo>
                  <a:cubicBezTo>
                    <a:pt x="3476997" y="2598940"/>
                    <a:pt x="3470589" y="2600371"/>
                    <a:pt x="3458728" y="2597644"/>
                  </a:cubicBezTo>
                  <a:cubicBezTo>
                    <a:pt x="3425463" y="2589942"/>
                    <a:pt x="3400036" y="2569287"/>
                    <a:pt x="3373315" y="2550064"/>
                  </a:cubicBezTo>
                  <a:cubicBezTo>
                    <a:pt x="3342981" y="2528319"/>
                    <a:pt x="3312510" y="2506369"/>
                    <a:pt x="3279926" y="2488441"/>
                  </a:cubicBezTo>
                  <a:cubicBezTo>
                    <a:pt x="3252660" y="2473376"/>
                    <a:pt x="3221166" y="2470922"/>
                    <a:pt x="3189878" y="2471536"/>
                  </a:cubicBezTo>
                  <a:cubicBezTo>
                    <a:pt x="3181152" y="2471672"/>
                    <a:pt x="3177880" y="2474331"/>
                    <a:pt x="3176449" y="2483465"/>
                  </a:cubicBezTo>
                  <a:cubicBezTo>
                    <a:pt x="3171814" y="2513867"/>
                    <a:pt x="3165883" y="2544133"/>
                    <a:pt x="3160430" y="2574400"/>
                  </a:cubicBezTo>
                  <a:cubicBezTo>
                    <a:pt x="3178221" y="2576444"/>
                    <a:pt x="3195945" y="2577331"/>
                    <a:pt x="3213123" y="2580739"/>
                  </a:cubicBezTo>
                  <a:cubicBezTo>
                    <a:pt x="3255045" y="2589055"/>
                    <a:pt x="3286675" y="2615368"/>
                    <a:pt x="3317895" y="2642294"/>
                  </a:cubicBezTo>
                  <a:cubicBezTo>
                    <a:pt x="3333642" y="2655791"/>
                    <a:pt x="3349184" y="2669970"/>
                    <a:pt x="3366635" y="2680876"/>
                  </a:cubicBezTo>
                  <a:cubicBezTo>
                    <a:pt x="3383540" y="2691306"/>
                    <a:pt x="3402831" y="2697918"/>
                    <a:pt x="3422668" y="2706916"/>
                  </a:cubicBezTo>
                  <a:cubicBezTo>
                    <a:pt x="3397991" y="2748021"/>
                    <a:pt x="3372429" y="2790557"/>
                    <a:pt x="3345298" y="2835752"/>
                  </a:cubicBezTo>
                  <a:cubicBezTo>
                    <a:pt x="3328529" y="2822050"/>
                    <a:pt x="3313669" y="2810121"/>
                    <a:pt x="3299013" y="2797987"/>
                  </a:cubicBezTo>
                  <a:cubicBezTo>
                    <a:pt x="3274882" y="2777946"/>
                    <a:pt x="3251637" y="2756678"/>
                    <a:pt x="3226552" y="2738000"/>
                  </a:cubicBezTo>
                  <a:cubicBezTo>
                    <a:pt x="3198535" y="2717073"/>
                    <a:pt x="3165679" y="2706712"/>
                    <a:pt x="3129959" y="2703099"/>
                  </a:cubicBezTo>
                  <a:cubicBezTo>
                    <a:pt x="3139639" y="2667447"/>
                    <a:pt x="3148909" y="2633228"/>
                    <a:pt x="3157839" y="2600371"/>
                  </a:cubicBezTo>
                  <a:cubicBezTo>
                    <a:pt x="3123347" y="2594918"/>
                    <a:pt x="3091172" y="2591714"/>
                    <a:pt x="3059815" y="2584556"/>
                  </a:cubicBezTo>
                  <a:cubicBezTo>
                    <a:pt x="2985309" y="2567515"/>
                    <a:pt x="2920346" y="2531318"/>
                    <a:pt x="2862813" y="2481488"/>
                  </a:cubicBezTo>
                  <a:cubicBezTo>
                    <a:pt x="2859404" y="2478557"/>
                    <a:pt x="2855587" y="2473240"/>
                    <a:pt x="2855928" y="2469422"/>
                  </a:cubicBezTo>
                  <a:cubicBezTo>
                    <a:pt x="2862676" y="2393484"/>
                    <a:pt x="2828525" y="2331725"/>
                    <a:pt x="2786602" y="2273511"/>
                  </a:cubicBezTo>
                  <a:cubicBezTo>
                    <a:pt x="2746997" y="2218500"/>
                    <a:pt x="2704529" y="2165466"/>
                    <a:pt x="2664243" y="2110864"/>
                  </a:cubicBezTo>
                  <a:cubicBezTo>
                    <a:pt x="2643520" y="2082780"/>
                    <a:pt x="2624910" y="2052991"/>
                    <a:pt x="2618298" y="2017748"/>
                  </a:cubicBezTo>
                  <a:cubicBezTo>
                    <a:pt x="2611140" y="1980052"/>
                    <a:pt x="2618025" y="1942969"/>
                    <a:pt x="2626546" y="1906636"/>
                  </a:cubicBezTo>
                  <a:cubicBezTo>
                    <a:pt x="2640248" y="1848149"/>
                    <a:pt x="2658994" y="1790820"/>
                    <a:pt x="2671332" y="1732061"/>
                  </a:cubicBezTo>
                  <a:cubicBezTo>
                    <a:pt x="2713936" y="1528719"/>
                    <a:pt x="2655176" y="1354484"/>
                    <a:pt x="2514616" y="1205335"/>
                  </a:cubicBezTo>
                  <a:cubicBezTo>
                    <a:pt x="2498392" y="1188088"/>
                    <a:pt x="2478283" y="1174523"/>
                    <a:pt x="2460014" y="1159254"/>
                  </a:cubicBezTo>
                  <a:cubicBezTo>
                    <a:pt x="2458651" y="1160617"/>
                    <a:pt x="2457356" y="1161981"/>
                    <a:pt x="2455992" y="1163344"/>
                  </a:cubicBezTo>
                  <a:cubicBezTo>
                    <a:pt x="2461446" y="1170774"/>
                    <a:pt x="2466899" y="1178341"/>
                    <a:pt x="2472421" y="1185703"/>
                  </a:cubicBezTo>
                  <a:cubicBezTo>
                    <a:pt x="2531181" y="1264163"/>
                    <a:pt x="2578148" y="1348622"/>
                    <a:pt x="2601188" y="1444737"/>
                  </a:cubicBezTo>
                  <a:cubicBezTo>
                    <a:pt x="2625319" y="1545215"/>
                    <a:pt x="2617753" y="1644398"/>
                    <a:pt x="2588373" y="1742831"/>
                  </a:cubicBezTo>
                  <a:cubicBezTo>
                    <a:pt x="2572353" y="1796546"/>
                    <a:pt x="2556743" y="1850398"/>
                    <a:pt x="2543587" y="1904864"/>
                  </a:cubicBezTo>
                  <a:cubicBezTo>
                    <a:pt x="2522319" y="1992731"/>
                    <a:pt x="2536430" y="2074395"/>
                    <a:pt x="2591781" y="2147674"/>
                  </a:cubicBezTo>
                  <a:cubicBezTo>
                    <a:pt x="2632954" y="2202208"/>
                    <a:pt x="2673854" y="2256946"/>
                    <a:pt x="2713868" y="2312434"/>
                  </a:cubicBezTo>
                  <a:cubicBezTo>
                    <a:pt x="2737658" y="2345427"/>
                    <a:pt x="2756745" y="2381282"/>
                    <a:pt x="2766016" y="2421297"/>
                  </a:cubicBezTo>
                  <a:cubicBezTo>
                    <a:pt x="2777604" y="2471263"/>
                    <a:pt x="2770924" y="2520548"/>
                    <a:pt x="2752314" y="2567174"/>
                  </a:cubicBezTo>
                  <a:cubicBezTo>
                    <a:pt x="2733023" y="2615436"/>
                    <a:pt x="2709642" y="2662130"/>
                    <a:pt x="2687351" y="2709165"/>
                  </a:cubicBezTo>
                  <a:cubicBezTo>
                    <a:pt x="2683125" y="2718027"/>
                    <a:pt x="2683602" y="2723140"/>
                    <a:pt x="2690828" y="2729888"/>
                  </a:cubicBezTo>
                  <a:cubicBezTo>
                    <a:pt x="2768674" y="2802009"/>
                    <a:pt x="2856678" y="2855861"/>
                    <a:pt x="2961519" y="2878220"/>
                  </a:cubicBezTo>
                  <a:cubicBezTo>
                    <a:pt x="2983468" y="2882923"/>
                    <a:pt x="3006577" y="2883196"/>
                    <a:pt x="3029208" y="2883537"/>
                  </a:cubicBezTo>
                  <a:cubicBezTo>
                    <a:pt x="3051908" y="2883877"/>
                    <a:pt x="3066837" y="2870789"/>
                    <a:pt x="3075698" y="2850476"/>
                  </a:cubicBezTo>
                  <a:cubicBezTo>
                    <a:pt x="3081560" y="2837047"/>
                    <a:pt x="3088514" y="2823891"/>
                    <a:pt x="3092399" y="2809848"/>
                  </a:cubicBezTo>
                  <a:cubicBezTo>
                    <a:pt x="3096625" y="2794579"/>
                    <a:pt x="3105624" y="2793215"/>
                    <a:pt x="3118507" y="2795942"/>
                  </a:cubicBezTo>
                  <a:cubicBezTo>
                    <a:pt x="3147887" y="2802145"/>
                    <a:pt x="3174268" y="2814620"/>
                    <a:pt x="3196558" y="2834525"/>
                  </a:cubicBezTo>
                  <a:cubicBezTo>
                    <a:pt x="3218099" y="2853748"/>
                    <a:pt x="3238344" y="2874402"/>
                    <a:pt x="3259204" y="2894307"/>
                  </a:cubicBezTo>
                  <a:cubicBezTo>
                    <a:pt x="3267997" y="2902692"/>
                    <a:pt x="3277063" y="2910735"/>
                    <a:pt x="3288311" y="2921028"/>
                  </a:cubicBezTo>
                  <a:cubicBezTo>
                    <a:pt x="3259340" y="2957021"/>
                    <a:pt x="3229960" y="2993422"/>
                    <a:pt x="3199353" y="3031391"/>
                  </a:cubicBezTo>
                  <a:cubicBezTo>
                    <a:pt x="3153886" y="2980879"/>
                    <a:pt x="3113803" y="2925936"/>
                    <a:pt x="3043660" y="2906577"/>
                  </a:cubicBezTo>
                  <a:cubicBezTo>
                    <a:pt x="3030163" y="2930776"/>
                    <a:pt x="3016734" y="2954771"/>
                    <a:pt x="3002146" y="2980879"/>
                  </a:cubicBezTo>
                  <a:cubicBezTo>
                    <a:pt x="3063428" y="3001465"/>
                    <a:pt x="3098261" y="3050409"/>
                    <a:pt x="3136708" y="3098808"/>
                  </a:cubicBezTo>
                  <a:cubicBezTo>
                    <a:pt x="3101602" y="3132209"/>
                    <a:pt x="3066905" y="3165270"/>
                    <a:pt x="3031458" y="3199081"/>
                  </a:cubicBezTo>
                  <a:cubicBezTo>
                    <a:pt x="3002214" y="3157840"/>
                    <a:pt x="2972562" y="3119599"/>
                    <a:pt x="2929753" y="3091105"/>
                  </a:cubicBezTo>
                  <a:cubicBezTo>
                    <a:pt x="2913938" y="3111487"/>
                    <a:pt x="2898532" y="3131323"/>
                    <a:pt x="2882104" y="3152592"/>
                  </a:cubicBezTo>
                  <a:cubicBezTo>
                    <a:pt x="2917823" y="3179995"/>
                    <a:pt x="2944477" y="3214351"/>
                    <a:pt x="2967176" y="3254842"/>
                  </a:cubicBezTo>
                  <a:cubicBezTo>
                    <a:pt x="2924095" y="3286471"/>
                    <a:pt x="2881491" y="3317828"/>
                    <a:pt x="2836569" y="3350821"/>
                  </a:cubicBezTo>
                  <a:cubicBezTo>
                    <a:pt x="2819936" y="3252183"/>
                    <a:pt x="2757427" y="3182108"/>
                    <a:pt x="2704461" y="3106783"/>
                  </a:cubicBezTo>
                  <a:cubicBezTo>
                    <a:pt x="2676172" y="3066565"/>
                    <a:pt x="2648837" y="3025869"/>
                    <a:pt x="2632000" y="2979175"/>
                  </a:cubicBezTo>
                  <a:cubicBezTo>
                    <a:pt x="2615776" y="2934253"/>
                    <a:pt x="2612299" y="2888581"/>
                    <a:pt x="2623342" y="2841955"/>
                  </a:cubicBezTo>
                  <a:cubicBezTo>
                    <a:pt x="2624092" y="2838683"/>
                    <a:pt x="2624092" y="2835206"/>
                    <a:pt x="2624978" y="2827231"/>
                  </a:cubicBezTo>
                  <a:cubicBezTo>
                    <a:pt x="2619798" y="2834252"/>
                    <a:pt x="2616935" y="2837524"/>
                    <a:pt x="2614753" y="2841137"/>
                  </a:cubicBezTo>
                  <a:cubicBezTo>
                    <a:pt x="2568468" y="2916870"/>
                    <a:pt x="2562537" y="2996012"/>
                    <a:pt x="2601393" y="3075563"/>
                  </a:cubicBezTo>
                  <a:cubicBezTo>
                    <a:pt x="2626887" y="3127710"/>
                    <a:pt x="2657698" y="3177268"/>
                    <a:pt x="2686806" y="3227643"/>
                  </a:cubicBezTo>
                  <a:cubicBezTo>
                    <a:pt x="2712709" y="3272429"/>
                    <a:pt x="2738136" y="3317146"/>
                    <a:pt x="2749519" y="3368408"/>
                  </a:cubicBezTo>
                  <a:cubicBezTo>
                    <a:pt x="2756404" y="3399628"/>
                    <a:pt x="2756949" y="3399697"/>
                    <a:pt x="2729819" y="3415102"/>
                  </a:cubicBezTo>
                  <a:cubicBezTo>
                    <a:pt x="2704802" y="3429281"/>
                    <a:pt x="2679512" y="3443051"/>
                    <a:pt x="2652722" y="3457911"/>
                  </a:cubicBezTo>
                  <a:cubicBezTo>
                    <a:pt x="2649791" y="3439506"/>
                    <a:pt x="2647814" y="3423146"/>
                    <a:pt x="2644474" y="3407059"/>
                  </a:cubicBezTo>
                  <a:cubicBezTo>
                    <a:pt x="2632681" y="3350616"/>
                    <a:pt x="2608550" y="3298809"/>
                    <a:pt x="2583124" y="3247548"/>
                  </a:cubicBezTo>
                  <a:cubicBezTo>
                    <a:pt x="2552858" y="3186334"/>
                    <a:pt x="2521705" y="3125529"/>
                    <a:pt x="2492871" y="3063702"/>
                  </a:cubicBezTo>
                  <a:cubicBezTo>
                    <a:pt x="2459469" y="2991990"/>
                    <a:pt x="2462332" y="2919938"/>
                    <a:pt x="2500437" y="2850816"/>
                  </a:cubicBezTo>
                  <a:cubicBezTo>
                    <a:pt x="2531658" y="2794170"/>
                    <a:pt x="2566355" y="2739432"/>
                    <a:pt x="2598325" y="2683126"/>
                  </a:cubicBezTo>
                  <a:cubicBezTo>
                    <a:pt x="2616526" y="2651087"/>
                    <a:pt x="2634113" y="2618435"/>
                    <a:pt x="2648769" y="2584693"/>
                  </a:cubicBezTo>
                  <a:cubicBezTo>
                    <a:pt x="2689191" y="2491917"/>
                    <a:pt x="2682239" y="2401596"/>
                    <a:pt x="2625933" y="2317410"/>
                  </a:cubicBezTo>
                  <a:cubicBezTo>
                    <a:pt x="2591372" y="2265740"/>
                    <a:pt x="2552449" y="2216932"/>
                    <a:pt x="2515638" y="2166761"/>
                  </a:cubicBezTo>
                  <a:cubicBezTo>
                    <a:pt x="2504868" y="2152037"/>
                    <a:pt x="2494779" y="2136904"/>
                    <a:pt x="2484214" y="2122044"/>
                  </a:cubicBezTo>
                  <a:cubicBezTo>
                    <a:pt x="2432679" y="2049173"/>
                    <a:pt x="2428862" y="1969622"/>
                    <a:pt x="2453470" y="1887209"/>
                  </a:cubicBezTo>
                  <a:cubicBezTo>
                    <a:pt x="2468944" y="1835470"/>
                    <a:pt x="2487486" y="1784617"/>
                    <a:pt x="2504664" y="1733356"/>
                  </a:cubicBezTo>
                  <a:cubicBezTo>
                    <a:pt x="2526545" y="1668188"/>
                    <a:pt x="2540656" y="1601180"/>
                    <a:pt x="2538883" y="1532468"/>
                  </a:cubicBezTo>
                  <a:cubicBezTo>
                    <a:pt x="2534521" y="1359869"/>
                    <a:pt x="2466558" y="1217264"/>
                    <a:pt x="2332065" y="1107583"/>
                  </a:cubicBezTo>
                  <a:cubicBezTo>
                    <a:pt x="2323885" y="1100903"/>
                    <a:pt x="2314410" y="1095722"/>
                    <a:pt x="2305480" y="1090064"/>
                  </a:cubicBezTo>
                  <a:cubicBezTo>
                    <a:pt x="2302549" y="1088224"/>
                    <a:pt x="2299208" y="1086997"/>
                    <a:pt x="2293755" y="1087338"/>
                  </a:cubicBezTo>
                  <a:cubicBezTo>
                    <a:pt x="2297436" y="1092655"/>
                    <a:pt x="2300776" y="1098244"/>
                    <a:pt x="2304798" y="1103289"/>
                  </a:cubicBezTo>
                  <a:cubicBezTo>
                    <a:pt x="2364512" y="1177727"/>
                    <a:pt x="2414751" y="1257210"/>
                    <a:pt x="2438269" y="1351144"/>
                  </a:cubicBezTo>
                  <a:cubicBezTo>
                    <a:pt x="2467308" y="1467028"/>
                    <a:pt x="2459810" y="1580526"/>
                    <a:pt x="2418432" y="1692456"/>
                  </a:cubicBezTo>
                  <a:cubicBezTo>
                    <a:pt x="2396006" y="1753056"/>
                    <a:pt x="2374056" y="1813929"/>
                    <a:pt x="2355651" y="1875825"/>
                  </a:cubicBezTo>
                  <a:cubicBezTo>
                    <a:pt x="2321363" y="1990959"/>
                    <a:pt x="2343858" y="2095390"/>
                    <a:pt x="2419728" y="2188984"/>
                  </a:cubicBezTo>
                  <a:cubicBezTo>
                    <a:pt x="2455379" y="2233019"/>
                    <a:pt x="2489326" y="2278555"/>
                    <a:pt x="2522251" y="2324704"/>
                  </a:cubicBezTo>
                  <a:cubicBezTo>
                    <a:pt x="2546518" y="2358719"/>
                    <a:pt x="2563015" y="2396620"/>
                    <a:pt x="2569286" y="2438679"/>
                  </a:cubicBezTo>
                  <a:cubicBezTo>
                    <a:pt x="2575966" y="2483806"/>
                    <a:pt x="2568536" y="2527501"/>
                    <a:pt x="2548972" y="2567174"/>
                  </a:cubicBezTo>
                  <a:cubicBezTo>
                    <a:pt x="2523546" y="2618776"/>
                    <a:pt x="2493212" y="2667925"/>
                    <a:pt x="2464377" y="2717755"/>
                  </a:cubicBezTo>
                  <a:cubicBezTo>
                    <a:pt x="2441337" y="2757564"/>
                    <a:pt x="2415842" y="2796078"/>
                    <a:pt x="2393892" y="2836501"/>
                  </a:cubicBezTo>
                  <a:cubicBezTo>
                    <a:pt x="2344744" y="2927027"/>
                    <a:pt x="2343653" y="3019462"/>
                    <a:pt x="2389461" y="3111555"/>
                  </a:cubicBezTo>
                  <a:cubicBezTo>
                    <a:pt x="2423477" y="3179926"/>
                    <a:pt x="2460014" y="3247071"/>
                    <a:pt x="2494439" y="3315170"/>
                  </a:cubicBezTo>
                  <a:cubicBezTo>
                    <a:pt x="2520342" y="3366431"/>
                    <a:pt x="2539838" y="3420010"/>
                    <a:pt x="2546382" y="3477543"/>
                  </a:cubicBezTo>
                  <a:cubicBezTo>
                    <a:pt x="2546791" y="3481088"/>
                    <a:pt x="2546927" y="3484633"/>
                    <a:pt x="2547609" y="3488109"/>
                  </a:cubicBezTo>
                  <a:cubicBezTo>
                    <a:pt x="2550540" y="3502288"/>
                    <a:pt x="2544882" y="3509923"/>
                    <a:pt x="2531181" y="3514967"/>
                  </a:cubicBezTo>
                  <a:cubicBezTo>
                    <a:pt x="2496620" y="3527714"/>
                    <a:pt x="2462536" y="3541825"/>
                    <a:pt x="2429476" y="3554913"/>
                  </a:cubicBezTo>
                  <a:cubicBezTo>
                    <a:pt x="2426135" y="3521579"/>
                    <a:pt x="2425181" y="3489268"/>
                    <a:pt x="2419319" y="3457911"/>
                  </a:cubicBezTo>
                  <a:cubicBezTo>
                    <a:pt x="2407867" y="3396220"/>
                    <a:pt x="2380532" y="3340119"/>
                    <a:pt x="2352720" y="3284358"/>
                  </a:cubicBezTo>
                  <a:cubicBezTo>
                    <a:pt x="2322249" y="3223281"/>
                    <a:pt x="2290551" y="3162680"/>
                    <a:pt x="2262194" y="3100648"/>
                  </a:cubicBezTo>
                  <a:cubicBezTo>
                    <a:pt x="2241062" y="3054226"/>
                    <a:pt x="2229269" y="3005146"/>
                    <a:pt x="2238472" y="2953067"/>
                  </a:cubicBezTo>
                  <a:cubicBezTo>
                    <a:pt x="2246584" y="2906986"/>
                    <a:pt x="2264989" y="2864927"/>
                    <a:pt x="2289052" y="2825526"/>
                  </a:cubicBezTo>
                  <a:cubicBezTo>
                    <a:pt x="2324635" y="2767244"/>
                    <a:pt x="2362399" y="2710256"/>
                    <a:pt x="2398051" y="2651974"/>
                  </a:cubicBezTo>
                  <a:cubicBezTo>
                    <a:pt x="2425113" y="2607801"/>
                    <a:pt x="2446449" y="2561039"/>
                    <a:pt x="2454902" y="2509164"/>
                  </a:cubicBezTo>
                  <a:cubicBezTo>
                    <a:pt x="2464036" y="2452790"/>
                    <a:pt x="2457560" y="2398052"/>
                    <a:pt x="2428248" y="2349244"/>
                  </a:cubicBezTo>
                  <a:cubicBezTo>
                    <a:pt x="2401800" y="2305140"/>
                    <a:pt x="2369898" y="2264308"/>
                    <a:pt x="2339904" y="2222317"/>
                  </a:cubicBezTo>
                  <a:cubicBezTo>
                    <a:pt x="2324635" y="2200913"/>
                    <a:pt x="2308138" y="2180326"/>
                    <a:pt x="2292528" y="2159126"/>
                  </a:cubicBezTo>
                  <a:cubicBezTo>
                    <a:pt x="2230701" y="2075145"/>
                    <a:pt x="2216522" y="1981892"/>
                    <a:pt x="2247061" y="1884005"/>
                  </a:cubicBezTo>
                  <a:cubicBezTo>
                    <a:pt x="2267715" y="1817678"/>
                    <a:pt x="2296346" y="1753670"/>
                    <a:pt x="2322726" y="1689184"/>
                  </a:cubicBezTo>
                  <a:cubicBezTo>
                    <a:pt x="2352856" y="1615495"/>
                    <a:pt x="2373919" y="1540171"/>
                    <a:pt x="2372488" y="1459666"/>
                  </a:cubicBezTo>
                  <a:cubicBezTo>
                    <a:pt x="2370375" y="1340714"/>
                    <a:pt x="2333156" y="1233760"/>
                    <a:pt x="2258717" y="1141462"/>
                  </a:cubicBezTo>
                  <a:cubicBezTo>
                    <a:pt x="2230701" y="1106697"/>
                    <a:pt x="2195458" y="1077726"/>
                    <a:pt x="2162738" y="1046847"/>
                  </a:cubicBezTo>
                  <a:cubicBezTo>
                    <a:pt x="2158376" y="1042688"/>
                    <a:pt x="2149650" y="1043166"/>
                    <a:pt x="2142970" y="1041529"/>
                  </a:cubicBezTo>
                  <a:cubicBezTo>
                    <a:pt x="2144401" y="1048210"/>
                    <a:pt x="2143788" y="1056458"/>
                    <a:pt x="2147537" y="1061298"/>
                  </a:cubicBezTo>
                  <a:cubicBezTo>
                    <a:pt x="2199003" y="1127556"/>
                    <a:pt x="2238949" y="1199472"/>
                    <a:pt x="2258717" y="1281750"/>
                  </a:cubicBezTo>
                  <a:cubicBezTo>
                    <a:pt x="2289120" y="1408268"/>
                    <a:pt x="2277463" y="1530287"/>
                    <a:pt x="2223952" y="1649101"/>
                  </a:cubicBezTo>
                  <a:cubicBezTo>
                    <a:pt x="2194095" y="1715428"/>
                    <a:pt x="2165124" y="1782368"/>
                    <a:pt x="2140311" y="1850671"/>
                  </a:cubicBezTo>
                  <a:cubicBezTo>
                    <a:pt x="2091299" y="1985505"/>
                    <a:pt x="2114612" y="2109160"/>
                    <a:pt x="2205411" y="2220340"/>
                  </a:cubicBezTo>
                  <a:cubicBezTo>
                    <a:pt x="2229746" y="2250129"/>
                    <a:pt x="2252855" y="2280941"/>
                    <a:pt x="2275759" y="2311821"/>
                  </a:cubicBezTo>
                  <a:cubicBezTo>
                    <a:pt x="2340722" y="2399551"/>
                    <a:pt x="2349720" y="2493485"/>
                    <a:pt x="2298936" y="2589737"/>
                  </a:cubicBezTo>
                  <a:cubicBezTo>
                    <a:pt x="2269760" y="2645089"/>
                    <a:pt x="2233700" y="2696691"/>
                    <a:pt x="2200912" y="2750134"/>
                  </a:cubicBezTo>
                  <a:cubicBezTo>
                    <a:pt x="2180802" y="2782922"/>
                    <a:pt x="2159943" y="2815233"/>
                    <a:pt x="2141470" y="2848908"/>
                  </a:cubicBezTo>
                  <a:cubicBezTo>
                    <a:pt x="2091163" y="2940524"/>
                    <a:pt x="2087073" y="3035140"/>
                    <a:pt x="2129405" y="3130505"/>
                  </a:cubicBezTo>
                  <a:cubicBezTo>
                    <a:pt x="2156194" y="3191038"/>
                    <a:pt x="2185847" y="3250343"/>
                    <a:pt x="2214477" y="3310057"/>
                  </a:cubicBezTo>
                  <a:cubicBezTo>
                    <a:pt x="2241403" y="3366227"/>
                    <a:pt x="2268193" y="3422737"/>
                    <a:pt x="2277804" y="3484769"/>
                  </a:cubicBezTo>
                  <a:cubicBezTo>
                    <a:pt x="2282848" y="3517489"/>
                    <a:pt x="2281826" y="3551232"/>
                    <a:pt x="2282371" y="3584497"/>
                  </a:cubicBezTo>
                  <a:cubicBezTo>
                    <a:pt x="2282439" y="3589882"/>
                    <a:pt x="2277122" y="3599017"/>
                    <a:pt x="2272692" y="3600176"/>
                  </a:cubicBezTo>
                  <a:cubicBezTo>
                    <a:pt x="2233155" y="3610332"/>
                    <a:pt x="2193209" y="3619126"/>
                    <a:pt x="2151968" y="3628601"/>
                  </a:cubicBezTo>
                  <a:cubicBezTo>
                    <a:pt x="2153536" y="3608765"/>
                    <a:pt x="2155785" y="3591246"/>
                    <a:pt x="2156262" y="3573727"/>
                  </a:cubicBezTo>
                  <a:cubicBezTo>
                    <a:pt x="2158784" y="3483201"/>
                    <a:pt x="2133904" y="3398742"/>
                    <a:pt x="2096889" y="3317419"/>
                  </a:cubicBezTo>
                  <a:cubicBezTo>
                    <a:pt x="2069281" y="3256682"/>
                    <a:pt x="2039424" y="3196900"/>
                    <a:pt x="2012089" y="3136027"/>
                  </a:cubicBezTo>
                  <a:cubicBezTo>
                    <a:pt x="1989935" y="3086742"/>
                    <a:pt x="1974870" y="3035481"/>
                    <a:pt x="1979983" y="2980266"/>
                  </a:cubicBezTo>
                  <a:cubicBezTo>
                    <a:pt x="1983391" y="2942910"/>
                    <a:pt x="1993684" y="2907122"/>
                    <a:pt x="2012021" y="2875084"/>
                  </a:cubicBezTo>
                  <a:cubicBezTo>
                    <a:pt x="2042833" y="2821096"/>
                    <a:pt x="2076984" y="2769016"/>
                    <a:pt x="2109363" y="2715982"/>
                  </a:cubicBezTo>
                  <a:cubicBezTo>
                    <a:pt x="2134654" y="2674605"/>
                    <a:pt x="2161784" y="2634046"/>
                    <a:pt x="2184143" y="2591100"/>
                  </a:cubicBezTo>
                  <a:cubicBezTo>
                    <a:pt x="2235472" y="2492463"/>
                    <a:pt x="2227565" y="2397097"/>
                    <a:pt x="2161170" y="2307390"/>
                  </a:cubicBezTo>
                  <a:cubicBezTo>
                    <a:pt x="2135540" y="2272829"/>
                    <a:pt x="2108682" y="2239155"/>
                    <a:pt x="2083119" y="2204526"/>
                  </a:cubicBezTo>
                  <a:cubicBezTo>
                    <a:pt x="2051762" y="2161921"/>
                    <a:pt x="2031176" y="2114613"/>
                    <a:pt x="2023064" y="2061989"/>
                  </a:cubicBezTo>
                  <a:cubicBezTo>
                    <a:pt x="2018361" y="2031313"/>
                    <a:pt x="1997706" y="2017271"/>
                    <a:pt x="1967849" y="2024224"/>
                  </a:cubicBezTo>
                  <a:cubicBezTo>
                    <a:pt x="1938810" y="2030973"/>
                    <a:pt x="1910248" y="2039494"/>
                    <a:pt x="1881209" y="2045969"/>
                  </a:cubicBezTo>
                  <a:cubicBezTo>
                    <a:pt x="1830152" y="2057421"/>
                    <a:pt x="1779708" y="2052445"/>
                    <a:pt x="1729878" y="2037994"/>
                  </a:cubicBezTo>
                  <a:cubicBezTo>
                    <a:pt x="1711950" y="2032813"/>
                    <a:pt x="1693954" y="2027633"/>
                    <a:pt x="1675754" y="2023406"/>
                  </a:cubicBezTo>
                  <a:cubicBezTo>
                    <a:pt x="1652372" y="2017953"/>
                    <a:pt x="1627968" y="2031041"/>
                    <a:pt x="1624901" y="2054763"/>
                  </a:cubicBezTo>
                  <a:cubicBezTo>
                    <a:pt x="1613926" y="2141062"/>
                    <a:pt x="1564641" y="2206639"/>
                    <a:pt x="1512494" y="2271193"/>
                  </a:cubicBezTo>
                  <a:cubicBezTo>
                    <a:pt x="1481205" y="2309912"/>
                    <a:pt x="1452439" y="2350335"/>
                    <a:pt x="1438260" y="2399006"/>
                  </a:cubicBezTo>
                  <a:cubicBezTo>
                    <a:pt x="1418969" y="2465264"/>
                    <a:pt x="1428853" y="2529409"/>
                    <a:pt x="1460823" y="2588510"/>
                  </a:cubicBezTo>
                  <a:cubicBezTo>
                    <a:pt x="1491294" y="2644884"/>
                    <a:pt x="1527559" y="2698191"/>
                    <a:pt x="1561369" y="2752792"/>
                  </a:cubicBezTo>
                  <a:cubicBezTo>
                    <a:pt x="1581615" y="2785513"/>
                    <a:pt x="1602815" y="2817619"/>
                    <a:pt x="1622311" y="2850748"/>
                  </a:cubicBezTo>
                  <a:cubicBezTo>
                    <a:pt x="1675345" y="2940865"/>
                    <a:pt x="1681820" y="3033845"/>
                    <a:pt x="1637239" y="3129278"/>
                  </a:cubicBezTo>
                  <a:cubicBezTo>
                    <a:pt x="1610041" y="3187493"/>
                    <a:pt x="1582365" y="3245435"/>
                    <a:pt x="1555234" y="3303649"/>
                  </a:cubicBezTo>
                  <a:cubicBezTo>
                    <a:pt x="1526059" y="3366227"/>
                    <a:pt x="1501314" y="3430644"/>
                    <a:pt x="1494566" y="3499698"/>
                  </a:cubicBezTo>
                  <a:cubicBezTo>
                    <a:pt x="1490544" y="3541143"/>
                    <a:pt x="1493816" y="3583270"/>
                    <a:pt x="1493816" y="3627033"/>
                  </a:cubicBezTo>
                  <a:cubicBezTo>
                    <a:pt x="1477933" y="3624034"/>
                    <a:pt x="1461777" y="3621239"/>
                    <a:pt x="1445758" y="3617762"/>
                  </a:cubicBezTo>
                  <a:cubicBezTo>
                    <a:pt x="1424490" y="3613127"/>
                    <a:pt x="1403563" y="3607197"/>
                    <a:pt x="1382158" y="3603311"/>
                  </a:cubicBezTo>
                  <a:cubicBezTo>
                    <a:pt x="1368934" y="3600925"/>
                    <a:pt x="1363685" y="3594245"/>
                    <a:pt x="1363072" y="3581430"/>
                  </a:cubicBezTo>
                  <a:cubicBezTo>
                    <a:pt x="1361231" y="3544347"/>
                    <a:pt x="1362526" y="3507741"/>
                    <a:pt x="1370911" y="3471272"/>
                  </a:cubicBezTo>
                  <a:cubicBezTo>
                    <a:pt x="1386521" y="3403582"/>
                    <a:pt x="1416924" y="3341959"/>
                    <a:pt x="1446644" y="3279927"/>
                  </a:cubicBezTo>
                  <a:cubicBezTo>
                    <a:pt x="1472412" y="3226144"/>
                    <a:pt x="1498451" y="3172360"/>
                    <a:pt x="1521560" y="3117417"/>
                  </a:cubicBezTo>
                  <a:cubicBezTo>
                    <a:pt x="1558915" y="3028459"/>
                    <a:pt x="1553530" y="2939911"/>
                    <a:pt x="1507654" y="2855588"/>
                  </a:cubicBezTo>
                  <a:cubicBezTo>
                    <a:pt x="1479433" y="2803713"/>
                    <a:pt x="1446372" y="2754360"/>
                    <a:pt x="1414538" y="2704530"/>
                  </a:cubicBezTo>
                  <a:cubicBezTo>
                    <a:pt x="1385362" y="2658926"/>
                    <a:pt x="1355233" y="2614005"/>
                    <a:pt x="1334987" y="2563357"/>
                  </a:cubicBezTo>
                  <a:cubicBezTo>
                    <a:pt x="1302335" y="2481556"/>
                    <a:pt x="1309152" y="2403300"/>
                    <a:pt x="1358232" y="2330635"/>
                  </a:cubicBezTo>
                  <a:cubicBezTo>
                    <a:pt x="1389316" y="2284554"/>
                    <a:pt x="1424831" y="2241404"/>
                    <a:pt x="1457892" y="2196618"/>
                  </a:cubicBezTo>
                  <a:cubicBezTo>
                    <a:pt x="1508676" y="2127974"/>
                    <a:pt x="1535466" y="2051695"/>
                    <a:pt x="1530013" y="1965532"/>
                  </a:cubicBezTo>
                  <a:cubicBezTo>
                    <a:pt x="1526263" y="1906295"/>
                    <a:pt x="1508881" y="1850398"/>
                    <a:pt x="1486386" y="1795933"/>
                  </a:cubicBezTo>
                  <a:cubicBezTo>
                    <a:pt x="1458574" y="1728652"/>
                    <a:pt x="1426467" y="1663008"/>
                    <a:pt x="1402404" y="1594432"/>
                  </a:cubicBezTo>
                  <a:cubicBezTo>
                    <a:pt x="1339827" y="1415902"/>
                    <a:pt x="1369070" y="1249030"/>
                    <a:pt x="1474797" y="1094018"/>
                  </a:cubicBezTo>
                  <a:cubicBezTo>
                    <a:pt x="1482500" y="1082702"/>
                    <a:pt x="1491771" y="1072477"/>
                    <a:pt x="1498860" y="1060889"/>
                  </a:cubicBezTo>
                  <a:cubicBezTo>
                    <a:pt x="1501996" y="1055776"/>
                    <a:pt x="1501655" y="1048551"/>
                    <a:pt x="1502882" y="1042279"/>
                  </a:cubicBezTo>
                  <a:cubicBezTo>
                    <a:pt x="1496611" y="1043370"/>
                    <a:pt x="1488908" y="1042484"/>
                    <a:pt x="1484341" y="1045892"/>
                  </a:cubicBezTo>
                  <a:cubicBezTo>
                    <a:pt x="1442691" y="1077045"/>
                    <a:pt x="1406494" y="1113787"/>
                    <a:pt x="1376023" y="1155982"/>
                  </a:cubicBezTo>
                  <a:cubicBezTo>
                    <a:pt x="1304653" y="1254892"/>
                    <a:pt x="1269342" y="1365186"/>
                    <a:pt x="1273841" y="1487478"/>
                  </a:cubicBezTo>
                  <a:cubicBezTo>
                    <a:pt x="1276432" y="1558099"/>
                    <a:pt x="1296677" y="1624630"/>
                    <a:pt x="1323603" y="1689524"/>
                  </a:cubicBezTo>
                  <a:cubicBezTo>
                    <a:pt x="1348552" y="1749716"/>
                    <a:pt x="1375410" y="1809430"/>
                    <a:pt x="1395519" y="1871258"/>
                  </a:cubicBezTo>
                  <a:cubicBezTo>
                    <a:pt x="1424695" y="1960897"/>
                    <a:pt x="1422990" y="2050059"/>
                    <a:pt x="1370297" y="2132541"/>
                  </a:cubicBezTo>
                  <a:cubicBezTo>
                    <a:pt x="1350733" y="2163217"/>
                    <a:pt x="1328170" y="2191983"/>
                    <a:pt x="1306561" y="2221295"/>
                  </a:cubicBezTo>
                  <a:cubicBezTo>
                    <a:pt x="1284339" y="2251425"/>
                    <a:pt x="1260549" y="2280464"/>
                    <a:pt x="1239212" y="2311275"/>
                  </a:cubicBezTo>
                  <a:cubicBezTo>
                    <a:pt x="1177385" y="2400710"/>
                    <a:pt x="1169955" y="2496212"/>
                    <a:pt x="1217944" y="2592804"/>
                  </a:cubicBezTo>
                  <a:cubicBezTo>
                    <a:pt x="1246847" y="2651019"/>
                    <a:pt x="1283998" y="2705144"/>
                    <a:pt x="1317195" y="2761245"/>
                  </a:cubicBezTo>
                  <a:cubicBezTo>
                    <a:pt x="1338804" y="2797783"/>
                    <a:pt x="1361436" y="2833843"/>
                    <a:pt x="1380795" y="2871539"/>
                  </a:cubicBezTo>
                  <a:cubicBezTo>
                    <a:pt x="1416378" y="2941001"/>
                    <a:pt x="1421491" y="3013395"/>
                    <a:pt x="1389520" y="3085311"/>
                  </a:cubicBezTo>
                  <a:cubicBezTo>
                    <a:pt x="1362458" y="3146252"/>
                    <a:pt x="1332260" y="3205830"/>
                    <a:pt x="1302403" y="3265544"/>
                  </a:cubicBezTo>
                  <a:cubicBezTo>
                    <a:pt x="1271592" y="3327099"/>
                    <a:pt x="1239826" y="3388313"/>
                    <a:pt x="1226942" y="3456616"/>
                  </a:cubicBezTo>
                  <a:cubicBezTo>
                    <a:pt x="1221012" y="3488109"/>
                    <a:pt x="1219853" y="3520557"/>
                    <a:pt x="1216376" y="3554231"/>
                  </a:cubicBezTo>
                  <a:cubicBezTo>
                    <a:pt x="1180657" y="3540052"/>
                    <a:pt x="1142620" y="3525260"/>
                    <a:pt x="1104992" y="3509445"/>
                  </a:cubicBezTo>
                  <a:cubicBezTo>
                    <a:pt x="1101379" y="3507946"/>
                    <a:pt x="1097766" y="3499493"/>
                    <a:pt x="1098584" y="3495130"/>
                  </a:cubicBezTo>
                  <a:cubicBezTo>
                    <a:pt x="1105401" y="3459002"/>
                    <a:pt x="1108195" y="3420965"/>
                    <a:pt x="1122033" y="3387563"/>
                  </a:cubicBezTo>
                  <a:cubicBezTo>
                    <a:pt x="1147596" y="3325599"/>
                    <a:pt x="1179839" y="3266362"/>
                    <a:pt x="1209083" y="3205830"/>
                  </a:cubicBezTo>
                  <a:cubicBezTo>
                    <a:pt x="1229328" y="3163975"/>
                    <a:pt x="1251005" y="3122734"/>
                    <a:pt x="1269069" y="3079994"/>
                  </a:cubicBezTo>
                  <a:cubicBezTo>
                    <a:pt x="1301040" y="3004260"/>
                    <a:pt x="1297154" y="2927981"/>
                    <a:pt x="1260549" y="2855384"/>
                  </a:cubicBezTo>
                  <a:cubicBezTo>
                    <a:pt x="1235122" y="2804940"/>
                    <a:pt x="1203902" y="2757360"/>
                    <a:pt x="1175204" y="2708552"/>
                  </a:cubicBezTo>
                  <a:cubicBezTo>
                    <a:pt x="1153390" y="2671537"/>
                    <a:pt x="1130145" y="2635273"/>
                    <a:pt x="1109832" y="2597372"/>
                  </a:cubicBezTo>
                  <a:cubicBezTo>
                    <a:pt x="1055434" y="2495803"/>
                    <a:pt x="1065523" y="2398938"/>
                    <a:pt x="1134440" y="2307526"/>
                  </a:cubicBezTo>
                  <a:cubicBezTo>
                    <a:pt x="1172545" y="2257014"/>
                    <a:pt x="1211673" y="2207252"/>
                    <a:pt x="1248619" y="2155855"/>
                  </a:cubicBezTo>
                  <a:cubicBezTo>
                    <a:pt x="1275682" y="2118226"/>
                    <a:pt x="1295450" y="2076576"/>
                    <a:pt x="1302199" y="2030018"/>
                  </a:cubicBezTo>
                  <a:cubicBezTo>
                    <a:pt x="1309629" y="1978620"/>
                    <a:pt x="1305811" y="1927427"/>
                    <a:pt x="1291087" y="1878211"/>
                  </a:cubicBezTo>
                  <a:cubicBezTo>
                    <a:pt x="1272273" y="1815361"/>
                    <a:pt x="1249710" y="1753601"/>
                    <a:pt x="1227351" y="1691910"/>
                  </a:cubicBezTo>
                  <a:cubicBezTo>
                    <a:pt x="1196949" y="1607792"/>
                    <a:pt x="1183588" y="1521834"/>
                    <a:pt x="1192859" y="1432535"/>
                  </a:cubicBezTo>
                  <a:cubicBezTo>
                    <a:pt x="1204106" y="1324354"/>
                    <a:pt x="1246370" y="1228920"/>
                    <a:pt x="1310992" y="1142621"/>
                  </a:cubicBezTo>
                  <a:cubicBezTo>
                    <a:pt x="1324557" y="1124557"/>
                    <a:pt x="1338327" y="1106697"/>
                    <a:pt x="1352029" y="1088769"/>
                  </a:cubicBezTo>
                  <a:cubicBezTo>
                    <a:pt x="1350938" y="1087406"/>
                    <a:pt x="1349847" y="1086111"/>
                    <a:pt x="1348757" y="1084747"/>
                  </a:cubicBezTo>
                  <a:cubicBezTo>
                    <a:pt x="1332397" y="1095927"/>
                    <a:pt x="1314878" y="1105811"/>
                    <a:pt x="1299881" y="1118558"/>
                  </a:cubicBezTo>
                  <a:cubicBezTo>
                    <a:pt x="1204447" y="1199881"/>
                    <a:pt x="1145551" y="1303359"/>
                    <a:pt x="1118557" y="1425105"/>
                  </a:cubicBezTo>
                  <a:cubicBezTo>
                    <a:pt x="1093062" y="1540034"/>
                    <a:pt x="1111672" y="1650942"/>
                    <a:pt x="1150050" y="1760282"/>
                  </a:cubicBezTo>
                  <a:cubicBezTo>
                    <a:pt x="1168455" y="1812634"/>
                    <a:pt x="1185769" y="1865532"/>
                    <a:pt x="1199675" y="1919247"/>
                  </a:cubicBezTo>
                  <a:cubicBezTo>
                    <a:pt x="1221148" y="2002138"/>
                    <a:pt x="1197903" y="2076099"/>
                    <a:pt x="1147460" y="2143039"/>
                  </a:cubicBezTo>
                  <a:cubicBezTo>
                    <a:pt x="1110581" y="2191983"/>
                    <a:pt x="1073158" y="2240518"/>
                    <a:pt x="1037302" y="2290143"/>
                  </a:cubicBezTo>
                  <a:cubicBezTo>
                    <a:pt x="1008126" y="2330566"/>
                    <a:pt x="984813" y="2374398"/>
                    <a:pt x="975679" y="2424160"/>
                  </a:cubicBezTo>
                  <a:cubicBezTo>
                    <a:pt x="964704" y="2484078"/>
                    <a:pt x="974929" y="2541952"/>
                    <a:pt x="1002060" y="2595190"/>
                  </a:cubicBezTo>
                  <a:cubicBezTo>
                    <a:pt x="1032598" y="2655041"/>
                    <a:pt x="1068250" y="2712233"/>
                    <a:pt x="1101583" y="2770584"/>
                  </a:cubicBezTo>
                  <a:cubicBezTo>
                    <a:pt x="1115626" y="2795192"/>
                    <a:pt x="1129736" y="2819732"/>
                    <a:pt x="1143302" y="2844613"/>
                  </a:cubicBezTo>
                  <a:cubicBezTo>
                    <a:pt x="1183929" y="2919120"/>
                    <a:pt x="1186587" y="2995262"/>
                    <a:pt x="1150186" y="3071814"/>
                  </a:cubicBezTo>
                  <a:cubicBezTo>
                    <a:pt x="1121556" y="3132073"/>
                    <a:pt x="1090949" y="3191379"/>
                    <a:pt x="1061433" y="3251229"/>
                  </a:cubicBezTo>
                  <a:cubicBezTo>
                    <a:pt x="1034098" y="3306581"/>
                    <a:pt x="1008331" y="3362546"/>
                    <a:pt x="998174" y="3424237"/>
                  </a:cubicBezTo>
                  <a:cubicBezTo>
                    <a:pt x="996470" y="3434598"/>
                    <a:pt x="995447" y="3445096"/>
                    <a:pt x="993811" y="3458184"/>
                  </a:cubicBezTo>
                  <a:cubicBezTo>
                    <a:pt x="960205" y="3439438"/>
                    <a:pt x="928235" y="3422055"/>
                    <a:pt x="896878" y="3403650"/>
                  </a:cubicBezTo>
                  <a:cubicBezTo>
                    <a:pt x="893674" y="3401742"/>
                    <a:pt x="892583" y="3393221"/>
                    <a:pt x="893265" y="3388176"/>
                  </a:cubicBezTo>
                  <a:cubicBezTo>
                    <a:pt x="901104" y="3331257"/>
                    <a:pt x="928371" y="3282245"/>
                    <a:pt x="956456" y="3233437"/>
                  </a:cubicBezTo>
                  <a:cubicBezTo>
                    <a:pt x="987744" y="3179108"/>
                    <a:pt x="1021419" y="3125870"/>
                    <a:pt x="1048413" y="3069496"/>
                  </a:cubicBezTo>
                  <a:cubicBezTo>
                    <a:pt x="1086314" y="2990422"/>
                    <a:pt x="1076702" y="2912235"/>
                    <a:pt x="1030962" y="2838069"/>
                  </a:cubicBezTo>
                  <a:cubicBezTo>
                    <a:pt x="1029394" y="2835547"/>
                    <a:pt x="1027486" y="2833229"/>
                    <a:pt x="1025509" y="2830980"/>
                  </a:cubicBezTo>
                  <a:cubicBezTo>
                    <a:pt x="1025032" y="2830435"/>
                    <a:pt x="1023668" y="2830571"/>
                    <a:pt x="1022714" y="2830366"/>
                  </a:cubicBezTo>
                  <a:cubicBezTo>
                    <a:pt x="1025236" y="2848294"/>
                    <a:pt x="1028917" y="2866086"/>
                    <a:pt x="1030076" y="2884014"/>
                  </a:cubicBezTo>
                  <a:cubicBezTo>
                    <a:pt x="1033893" y="2943523"/>
                    <a:pt x="1014125" y="2996966"/>
                    <a:pt x="983109" y="3045978"/>
                  </a:cubicBezTo>
                  <a:cubicBezTo>
                    <a:pt x="955024" y="3090423"/>
                    <a:pt x="923599" y="3132755"/>
                    <a:pt x="893470" y="3175905"/>
                  </a:cubicBezTo>
                  <a:cubicBezTo>
                    <a:pt x="860681" y="3222940"/>
                    <a:pt x="829120" y="3270452"/>
                    <a:pt x="815827" y="3327440"/>
                  </a:cubicBezTo>
                  <a:cubicBezTo>
                    <a:pt x="814260" y="3334120"/>
                    <a:pt x="812692" y="3340800"/>
                    <a:pt x="810374" y="3350753"/>
                  </a:cubicBezTo>
                  <a:cubicBezTo>
                    <a:pt x="765725" y="3317692"/>
                    <a:pt x="723257" y="3286199"/>
                    <a:pt x="680380" y="3254433"/>
                  </a:cubicBezTo>
                  <a:cubicBezTo>
                    <a:pt x="701580" y="3218032"/>
                    <a:pt x="724620" y="3186743"/>
                    <a:pt x="755159" y="3161862"/>
                  </a:cubicBezTo>
                  <a:cubicBezTo>
                    <a:pt x="763475" y="3155045"/>
                    <a:pt x="764566" y="3150819"/>
                    <a:pt x="757613" y="3142639"/>
                  </a:cubicBezTo>
                  <a:cubicBezTo>
                    <a:pt x="743911" y="3126483"/>
                    <a:pt x="731164" y="3109578"/>
                    <a:pt x="715349" y="3089605"/>
                  </a:cubicBezTo>
                  <a:cubicBezTo>
                    <a:pt x="697217" y="3106170"/>
                    <a:pt x="678403" y="3121303"/>
                    <a:pt x="662179" y="3138822"/>
                  </a:cubicBezTo>
                  <a:cubicBezTo>
                    <a:pt x="645751" y="3156545"/>
                    <a:pt x="631845" y="3176586"/>
                    <a:pt x="615008" y="3198059"/>
                  </a:cubicBezTo>
                  <a:cubicBezTo>
                    <a:pt x="580651" y="3165066"/>
                    <a:pt x="546159" y="3131937"/>
                    <a:pt x="511189" y="3098331"/>
                  </a:cubicBezTo>
                  <a:cubicBezTo>
                    <a:pt x="549295" y="3051295"/>
                    <a:pt x="582628" y="3001329"/>
                    <a:pt x="645001" y="2981356"/>
                  </a:cubicBezTo>
                  <a:cubicBezTo>
                    <a:pt x="631231" y="2956407"/>
                    <a:pt x="617939" y="2932344"/>
                    <a:pt x="603896" y="2906986"/>
                  </a:cubicBezTo>
                  <a:cubicBezTo>
                    <a:pt x="535048" y="2925255"/>
                    <a:pt x="494693" y="2978970"/>
                    <a:pt x="448817" y="3031118"/>
                  </a:cubicBezTo>
                  <a:cubicBezTo>
                    <a:pt x="418550" y="2994103"/>
                    <a:pt x="389034" y="2957975"/>
                    <a:pt x="358904" y="2921096"/>
                  </a:cubicBezTo>
                  <a:cubicBezTo>
                    <a:pt x="394351" y="2888785"/>
                    <a:pt x="426799" y="2855861"/>
                    <a:pt x="462995" y="2827776"/>
                  </a:cubicBezTo>
                  <a:cubicBezTo>
                    <a:pt x="481809" y="2813120"/>
                    <a:pt x="507031" y="2806440"/>
                    <a:pt x="529799" y="2797169"/>
                  </a:cubicBezTo>
                  <a:cubicBezTo>
                    <a:pt x="542819" y="2791920"/>
                    <a:pt x="552839" y="2794715"/>
                    <a:pt x="556929" y="2810734"/>
                  </a:cubicBezTo>
                  <a:cubicBezTo>
                    <a:pt x="559792" y="2821845"/>
                    <a:pt x="565587" y="2832275"/>
                    <a:pt x="570086" y="2842977"/>
                  </a:cubicBezTo>
                  <a:cubicBezTo>
                    <a:pt x="584537" y="2877674"/>
                    <a:pt x="601170" y="2887081"/>
                    <a:pt x="638184" y="2884900"/>
                  </a:cubicBezTo>
                  <a:cubicBezTo>
                    <a:pt x="721075" y="2880060"/>
                    <a:pt x="794218" y="2847681"/>
                    <a:pt x="862385" y="2803645"/>
                  </a:cubicBezTo>
                  <a:cubicBezTo>
                    <a:pt x="895378" y="2782309"/>
                    <a:pt x="924895" y="2755587"/>
                    <a:pt x="956251" y="2731661"/>
                  </a:cubicBezTo>
                  <a:cubicBezTo>
                    <a:pt x="965658" y="2724503"/>
                    <a:pt x="965931" y="2718095"/>
                    <a:pt x="960546" y="2707530"/>
                  </a:cubicBezTo>
                  <a:cubicBezTo>
                    <a:pt x="940709" y="2668334"/>
                    <a:pt x="921009" y="2628933"/>
                    <a:pt x="903490" y="2588646"/>
                  </a:cubicBezTo>
                  <a:cubicBezTo>
                    <a:pt x="860818" y="2490759"/>
                    <a:pt x="871452" y="2398256"/>
                    <a:pt x="935051" y="2312230"/>
                  </a:cubicBezTo>
                  <a:cubicBezTo>
                    <a:pt x="975679" y="2257287"/>
                    <a:pt x="1017056" y="2202890"/>
                    <a:pt x="1057002" y="2147402"/>
                  </a:cubicBezTo>
                  <a:cubicBezTo>
                    <a:pt x="1081679" y="2113182"/>
                    <a:pt x="1102265" y="2076304"/>
                    <a:pt x="1110172" y="2034313"/>
                  </a:cubicBezTo>
                  <a:cubicBezTo>
                    <a:pt x="1119307" y="1985710"/>
                    <a:pt x="1114058" y="1937175"/>
                    <a:pt x="1102060" y="1889867"/>
                  </a:cubicBezTo>
                  <a:cubicBezTo>
                    <a:pt x="1087200" y="1831175"/>
                    <a:pt x="1068454" y="1773438"/>
                    <a:pt x="1052912" y="1714883"/>
                  </a:cubicBezTo>
                  <a:cubicBezTo>
                    <a:pt x="1010240" y="1554213"/>
                    <a:pt x="1037779" y="1404041"/>
                    <a:pt x="1123669" y="1263617"/>
                  </a:cubicBezTo>
                  <a:cubicBezTo>
                    <a:pt x="1142893" y="1232192"/>
                    <a:pt x="1165592" y="1202813"/>
                    <a:pt x="1186656" y="1172478"/>
                  </a:cubicBezTo>
                  <a:cubicBezTo>
                    <a:pt x="1188632" y="1169615"/>
                    <a:pt x="1190473" y="1166684"/>
                    <a:pt x="1190609" y="1161094"/>
                  </a:cubicBezTo>
                  <a:cubicBezTo>
                    <a:pt x="1185088" y="1164366"/>
                    <a:pt x="1179089" y="1167025"/>
                    <a:pt x="1174113" y="1170979"/>
                  </a:cubicBezTo>
                  <a:cubicBezTo>
                    <a:pt x="1092176" y="1235260"/>
                    <a:pt x="1036893" y="1318765"/>
                    <a:pt x="999606" y="1414880"/>
                  </a:cubicBezTo>
                  <a:cubicBezTo>
                    <a:pt x="966749" y="1499543"/>
                    <a:pt x="957342" y="1586729"/>
                    <a:pt x="968317" y="1677118"/>
                  </a:cubicBezTo>
                  <a:cubicBezTo>
                    <a:pt x="976701" y="1746376"/>
                    <a:pt x="999197" y="1811816"/>
                    <a:pt x="1015625" y="1878960"/>
                  </a:cubicBezTo>
                  <a:cubicBezTo>
                    <a:pt x="1023396" y="1910726"/>
                    <a:pt x="1028440" y="1943310"/>
                    <a:pt x="1032598" y="1975826"/>
                  </a:cubicBezTo>
                  <a:cubicBezTo>
                    <a:pt x="1038733" y="2024292"/>
                    <a:pt x="1017738" y="2064988"/>
                    <a:pt x="990539" y="2102343"/>
                  </a:cubicBezTo>
                  <a:cubicBezTo>
                    <a:pt x="948208" y="2160422"/>
                    <a:pt x="903558" y="2216864"/>
                    <a:pt x="861227" y="2274942"/>
                  </a:cubicBezTo>
                  <a:cubicBezTo>
                    <a:pt x="829802" y="2318092"/>
                    <a:pt x="803285" y="2364241"/>
                    <a:pt x="794832" y="2418161"/>
                  </a:cubicBezTo>
                  <a:cubicBezTo>
                    <a:pt x="792514" y="2433021"/>
                    <a:pt x="794355" y="2448495"/>
                    <a:pt x="792582" y="2463492"/>
                  </a:cubicBezTo>
                  <a:cubicBezTo>
                    <a:pt x="791764" y="2470581"/>
                    <a:pt x="788765" y="2479239"/>
                    <a:pt x="783653" y="2483601"/>
                  </a:cubicBezTo>
                  <a:cubicBezTo>
                    <a:pt x="701443" y="2554222"/>
                    <a:pt x="606964" y="2594304"/>
                    <a:pt x="497760" y="2596895"/>
                  </a:cubicBezTo>
                  <a:cubicBezTo>
                    <a:pt x="495784" y="2596895"/>
                    <a:pt x="493875" y="2597508"/>
                    <a:pt x="489444" y="2598258"/>
                  </a:cubicBezTo>
                  <a:cubicBezTo>
                    <a:pt x="498647" y="2632750"/>
                    <a:pt x="507645" y="2666629"/>
                    <a:pt x="517597" y="2703985"/>
                  </a:cubicBezTo>
                  <a:cubicBezTo>
                    <a:pt x="422504" y="2707870"/>
                    <a:pt x="371515" y="2784013"/>
                    <a:pt x="301849" y="2835479"/>
                  </a:cubicBezTo>
                  <a:cubicBezTo>
                    <a:pt x="275332" y="2791170"/>
                    <a:pt x="249837" y="2748566"/>
                    <a:pt x="222979" y="2703712"/>
                  </a:cubicBezTo>
                  <a:cubicBezTo>
                    <a:pt x="273968" y="2695260"/>
                    <a:pt x="306211" y="2662130"/>
                    <a:pt x="340227" y="2632137"/>
                  </a:cubicBezTo>
                  <a:cubicBezTo>
                    <a:pt x="380377" y="2596758"/>
                    <a:pt x="425026" y="2573582"/>
                    <a:pt x="480173" y="2576172"/>
                  </a:cubicBezTo>
                  <a:cubicBezTo>
                    <a:pt x="482082" y="2576240"/>
                    <a:pt x="483991" y="2575422"/>
                    <a:pt x="486990" y="2574809"/>
                  </a:cubicBezTo>
                  <a:cubicBezTo>
                    <a:pt x="482423" y="2549655"/>
                    <a:pt x="478128" y="2524842"/>
                    <a:pt x="473493" y="2500166"/>
                  </a:cubicBezTo>
                  <a:cubicBezTo>
                    <a:pt x="467971" y="2471058"/>
                    <a:pt x="467835" y="2470718"/>
                    <a:pt x="437637" y="2472081"/>
                  </a:cubicBezTo>
                  <a:cubicBezTo>
                    <a:pt x="383717" y="2474467"/>
                    <a:pt x="338727" y="2498052"/>
                    <a:pt x="297350" y="2530841"/>
                  </a:cubicBezTo>
                  <a:cubicBezTo>
                    <a:pt x="274786" y="2548769"/>
                    <a:pt x="251132" y="2565333"/>
                    <a:pt x="227956" y="2582443"/>
                  </a:cubicBezTo>
                  <a:cubicBezTo>
                    <a:pt x="225502" y="2584216"/>
                    <a:pt x="222775" y="2585579"/>
                    <a:pt x="220048" y="2586942"/>
                  </a:cubicBezTo>
                  <a:cubicBezTo>
                    <a:pt x="179762" y="2607256"/>
                    <a:pt x="173081" y="2605143"/>
                    <a:pt x="155971" y="2564652"/>
                  </a:cubicBezTo>
                  <a:cubicBezTo>
                    <a:pt x="142747" y="2533499"/>
                    <a:pt x="130341" y="2501938"/>
                    <a:pt x="117662" y="2470581"/>
                  </a:cubicBezTo>
                  <a:cubicBezTo>
                    <a:pt x="116230" y="2466968"/>
                    <a:pt x="115344" y="2463083"/>
                    <a:pt x="113844" y="2457970"/>
                  </a:cubicBezTo>
                  <a:cubicBezTo>
                    <a:pt x="175876" y="2461447"/>
                    <a:pt x="224956" y="2433021"/>
                    <a:pt x="272673" y="2400233"/>
                  </a:cubicBezTo>
                  <a:cubicBezTo>
                    <a:pt x="309688" y="2374739"/>
                    <a:pt x="346021" y="2347335"/>
                    <a:pt x="390534" y="2335747"/>
                  </a:cubicBezTo>
                  <a:cubicBezTo>
                    <a:pt x="411393" y="2330294"/>
                    <a:pt x="432934" y="2327772"/>
                    <a:pt x="456724" y="2323477"/>
                  </a:cubicBezTo>
                  <a:lnTo>
                    <a:pt x="456724" y="2204662"/>
                  </a:lnTo>
                  <a:cubicBezTo>
                    <a:pt x="430889" y="2201663"/>
                    <a:pt x="404781" y="2205412"/>
                    <a:pt x="378809" y="2212092"/>
                  </a:cubicBezTo>
                  <a:cubicBezTo>
                    <a:pt x="331365" y="2224294"/>
                    <a:pt x="290942" y="2250198"/>
                    <a:pt x="250587" y="2276442"/>
                  </a:cubicBezTo>
                  <a:cubicBezTo>
                    <a:pt x="214527" y="2299823"/>
                    <a:pt x="178535" y="2323682"/>
                    <a:pt x="135521" y="2333020"/>
                  </a:cubicBezTo>
                  <a:cubicBezTo>
                    <a:pt x="134022" y="2333361"/>
                    <a:pt x="132658" y="2334043"/>
                    <a:pt x="131159" y="2334384"/>
                  </a:cubicBezTo>
                  <a:cubicBezTo>
                    <a:pt x="76148" y="2345631"/>
                    <a:pt x="72262" y="2343382"/>
                    <a:pt x="58697" y="2289871"/>
                  </a:cubicBezTo>
                  <a:cubicBezTo>
                    <a:pt x="50790" y="2258582"/>
                    <a:pt x="43564" y="2227157"/>
                    <a:pt x="35589" y="2194028"/>
                  </a:cubicBezTo>
                  <a:cubicBezTo>
                    <a:pt x="53721" y="2194028"/>
                    <a:pt x="70149" y="2194369"/>
                    <a:pt x="86509" y="2194028"/>
                  </a:cubicBezTo>
                  <a:cubicBezTo>
                    <a:pt x="143360" y="2192596"/>
                    <a:pt x="193531" y="2170647"/>
                    <a:pt x="241930" y="2143107"/>
                  </a:cubicBezTo>
                  <a:cubicBezTo>
                    <a:pt x="279285" y="2121907"/>
                    <a:pt x="316573" y="2100367"/>
                    <a:pt x="354746" y="2080734"/>
                  </a:cubicBezTo>
                  <a:cubicBezTo>
                    <a:pt x="388898" y="2063147"/>
                    <a:pt x="426049" y="2055717"/>
                    <a:pt x="464359" y="2053263"/>
                  </a:cubicBezTo>
                  <a:cubicBezTo>
                    <a:pt x="468858" y="2052991"/>
                    <a:pt x="476015" y="2048287"/>
                    <a:pt x="476969" y="2044402"/>
                  </a:cubicBezTo>
                  <a:cubicBezTo>
                    <a:pt x="486922" y="2003160"/>
                    <a:pt x="495920" y="1961715"/>
                    <a:pt x="505122" y="1920338"/>
                  </a:cubicBezTo>
                  <a:cubicBezTo>
                    <a:pt x="505395" y="1918974"/>
                    <a:pt x="504850" y="1917407"/>
                    <a:pt x="504168" y="1912362"/>
                  </a:cubicBezTo>
                  <a:cubicBezTo>
                    <a:pt x="483377" y="1913862"/>
                    <a:pt x="462382" y="1914407"/>
                    <a:pt x="441727" y="1917066"/>
                  </a:cubicBezTo>
                  <a:cubicBezTo>
                    <a:pt x="379695" y="1925041"/>
                    <a:pt x="325571" y="1953535"/>
                    <a:pt x="272332" y="1984142"/>
                  </a:cubicBezTo>
                  <a:cubicBezTo>
                    <a:pt x="227206" y="2010114"/>
                    <a:pt x="182420" y="2036903"/>
                    <a:pt x="131295" y="2050332"/>
                  </a:cubicBezTo>
                  <a:cubicBezTo>
                    <a:pt x="92508" y="2060557"/>
                    <a:pt x="53585" y="2060830"/>
                    <a:pt x="12684" y="2055445"/>
                  </a:cubicBezTo>
                  <a:cubicBezTo>
                    <a:pt x="8867" y="2013045"/>
                    <a:pt x="5118" y="1971940"/>
                    <a:pt x="1573" y="1932812"/>
                  </a:cubicBezTo>
                  <a:cubicBezTo>
                    <a:pt x="35861" y="1930699"/>
                    <a:pt x="68581" y="1930426"/>
                    <a:pt x="100824" y="1926336"/>
                  </a:cubicBezTo>
                  <a:cubicBezTo>
                    <a:pt x="159925" y="1918906"/>
                    <a:pt x="212550" y="1892866"/>
                    <a:pt x="265107" y="1866418"/>
                  </a:cubicBezTo>
                  <a:cubicBezTo>
                    <a:pt x="313846" y="1841946"/>
                    <a:pt x="362858" y="1817815"/>
                    <a:pt x="413302" y="1797296"/>
                  </a:cubicBezTo>
                  <a:cubicBezTo>
                    <a:pt x="451952" y="1781550"/>
                    <a:pt x="493670" y="1777664"/>
                    <a:pt x="535661" y="1782027"/>
                  </a:cubicBezTo>
                  <a:cubicBezTo>
                    <a:pt x="543023" y="1782777"/>
                    <a:pt x="549840" y="1784140"/>
                    <a:pt x="554339" y="1774256"/>
                  </a:cubicBezTo>
                  <a:cubicBezTo>
                    <a:pt x="575675" y="1727902"/>
                    <a:pt x="597966" y="1681958"/>
                    <a:pt x="619847" y="1635877"/>
                  </a:cubicBezTo>
                  <a:cubicBezTo>
                    <a:pt x="620870" y="1633696"/>
                    <a:pt x="621211" y="1631174"/>
                    <a:pt x="622029" y="1628038"/>
                  </a:cubicBezTo>
                  <a:cubicBezTo>
                    <a:pt x="552703" y="1613927"/>
                    <a:pt x="484604" y="1617813"/>
                    <a:pt x="420186" y="1643375"/>
                  </a:cubicBezTo>
                  <a:cubicBezTo>
                    <a:pt x="360200" y="1667234"/>
                    <a:pt x="302803" y="1697636"/>
                    <a:pt x="244520" y="1725653"/>
                  </a:cubicBezTo>
                  <a:cubicBezTo>
                    <a:pt x="198303" y="1747875"/>
                    <a:pt x="151336" y="1768121"/>
                    <a:pt x="99802" y="1773165"/>
                  </a:cubicBezTo>
                  <a:cubicBezTo>
                    <a:pt x="70217" y="1776028"/>
                    <a:pt x="40292" y="1774529"/>
                    <a:pt x="10435" y="1775210"/>
                  </a:cubicBezTo>
                  <a:cubicBezTo>
                    <a:pt x="-199" y="1775415"/>
                    <a:pt x="-335" y="1768666"/>
                    <a:pt x="142" y="1761032"/>
                  </a:cubicBezTo>
                  <a:cubicBezTo>
                    <a:pt x="3346" y="1713042"/>
                    <a:pt x="4913" y="1664916"/>
                    <a:pt x="10026" y="1617199"/>
                  </a:cubicBezTo>
                  <a:cubicBezTo>
                    <a:pt x="20660" y="1518085"/>
                    <a:pt x="39610" y="1420401"/>
                    <a:pt x="66809" y="1324422"/>
                  </a:cubicBezTo>
                  <a:cubicBezTo>
                    <a:pt x="94962" y="1225035"/>
                    <a:pt x="130204" y="1128238"/>
                    <a:pt x="175126" y="1035258"/>
                  </a:cubicBezTo>
                  <a:cubicBezTo>
                    <a:pt x="327002" y="720804"/>
                    <a:pt x="550726" y="469882"/>
                    <a:pt x="845139" y="282354"/>
                  </a:cubicBezTo>
                  <a:cubicBezTo>
                    <a:pt x="1028849" y="165380"/>
                    <a:pt x="1227828" y="85216"/>
                    <a:pt x="1440918" y="40089"/>
                  </a:cubicBezTo>
                  <a:cubicBezTo>
                    <a:pt x="1577389" y="10641"/>
                    <a:pt x="1715836" y="-2583"/>
                    <a:pt x="1855578" y="416"/>
                  </a:cubicBezTo>
                  <a:cubicBezTo>
                    <a:pt x="1987072" y="3279"/>
                    <a:pt x="2116862" y="19503"/>
                    <a:pt x="2245016" y="50246"/>
                  </a:cubicBezTo>
                  <a:cubicBezTo>
                    <a:pt x="2350061" y="75400"/>
                    <a:pt x="2452107" y="109006"/>
                    <a:pt x="2550949" y="152224"/>
                  </a:cubicBezTo>
                  <a:cubicBezTo>
                    <a:pt x="2637180" y="189920"/>
                    <a:pt x="2719799" y="234365"/>
                    <a:pt x="2799418" y="284740"/>
                  </a:cubicBezTo>
                  <a:cubicBezTo>
                    <a:pt x="2875219" y="332730"/>
                    <a:pt x="2946794" y="386241"/>
                    <a:pt x="3014621" y="444660"/>
                  </a:cubicBezTo>
                  <a:cubicBezTo>
                    <a:pt x="3077198" y="498580"/>
                    <a:pt x="3135412" y="556863"/>
                    <a:pt x="3190082" y="618963"/>
                  </a:cubicBezTo>
                  <a:cubicBezTo>
                    <a:pt x="3309920" y="754888"/>
                    <a:pt x="3407262" y="905264"/>
                    <a:pt x="3482450" y="1070023"/>
                  </a:cubicBezTo>
                  <a:cubicBezTo>
                    <a:pt x="3549118" y="1216105"/>
                    <a:pt x="3596289" y="1368254"/>
                    <a:pt x="3621306" y="1527014"/>
                  </a:cubicBezTo>
                  <a:cubicBezTo>
                    <a:pt x="3628464" y="1572414"/>
                    <a:pt x="3633508" y="1618154"/>
                    <a:pt x="3639711" y="1663689"/>
                  </a:cubicBezTo>
                  <a:cubicBezTo>
                    <a:pt x="3640257" y="1667575"/>
                    <a:pt x="3641756" y="1671324"/>
                    <a:pt x="3642779" y="1675141"/>
                  </a:cubicBezTo>
                  <a:lnTo>
                    <a:pt x="3642779" y="1775483"/>
                  </a:lnTo>
                  <a:cubicBezTo>
                    <a:pt x="3555661" y="1786867"/>
                    <a:pt x="3475497" y="1764713"/>
                    <a:pt x="3398741" y="1725517"/>
                  </a:cubicBezTo>
                  <a:cubicBezTo>
                    <a:pt x="3362749" y="1707111"/>
                    <a:pt x="3326757" y="1688638"/>
                    <a:pt x="3290560" y="1670574"/>
                  </a:cubicBezTo>
                  <a:cubicBezTo>
                    <a:pt x="3220008" y="1635264"/>
                    <a:pt x="3145774" y="1617063"/>
                    <a:pt x="3066496" y="1623130"/>
                  </a:cubicBezTo>
                  <a:cubicBezTo>
                    <a:pt x="3052180" y="1624221"/>
                    <a:pt x="3037934" y="1626675"/>
                    <a:pt x="3024028" y="1628447"/>
                  </a:cubicBezTo>
                  <a:cubicBezTo>
                    <a:pt x="3047272" y="1679163"/>
                    <a:pt x="3069359" y="1727834"/>
                    <a:pt x="3092126" y="1776233"/>
                  </a:cubicBezTo>
                  <a:cubicBezTo>
                    <a:pt x="3093762" y="1779641"/>
                    <a:pt x="3100647" y="1782027"/>
                    <a:pt x="3105214" y="1782300"/>
                  </a:cubicBezTo>
                  <a:cubicBezTo>
                    <a:pt x="3134390" y="1784276"/>
                    <a:pt x="3163974" y="1783254"/>
                    <a:pt x="3192809" y="1787549"/>
                  </a:cubicBezTo>
                  <a:cubicBezTo>
                    <a:pt x="3247138" y="1795592"/>
                    <a:pt x="3294787" y="1821973"/>
                    <a:pt x="3343117" y="1846445"/>
                  </a:cubicBezTo>
                  <a:cubicBezTo>
                    <a:pt x="3385449" y="1867849"/>
                    <a:pt x="3427644" y="1890071"/>
                    <a:pt x="3471680" y="1907590"/>
                  </a:cubicBezTo>
                  <a:cubicBezTo>
                    <a:pt x="3526350" y="1929336"/>
                    <a:pt x="3583883" y="1937311"/>
                    <a:pt x="3642779" y="1927632"/>
                  </a:cubicBezTo>
                  <a:lnTo>
                    <a:pt x="3642779" y="1982370"/>
                  </a:lnTo>
                  <a:close/>
                  <a:moveTo>
                    <a:pt x="973361" y="710443"/>
                  </a:moveTo>
                  <a:cubicBezTo>
                    <a:pt x="973361" y="713919"/>
                    <a:pt x="973020" y="715146"/>
                    <a:pt x="973361" y="715828"/>
                  </a:cubicBezTo>
                  <a:cubicBezTo>
                    <a:pt x="974929" y="718418"/>
                    <a:pt x="976633" y="720872"/>
                    <a:pt x="978474" y="723258"/>
                  </a:cubicBezTo>
                  <a:cubicBezTo>
                    <a:pt x="1053321" y="821214"/>
                    <a:pt x="1119170" y="924760"/>
                    <a:pt x="1171318" y="1036690"/>
                  </a:cubicBezTo>
                  <a:cubicBezTo>
                    <a:pt x="1184133" y="1064229"/>
                    <a:pt x="1191904" y="1066615"/>
                    <a:pt x="1219853" y="1052913"/>
                  </a:cubicBezTo>
                  <a:cubicBezTo>
                    <a:pt x="1385567" y="971931"/>
                    <a:pt x="1560756" y="926259"/>
                    <a:pt x="1744738" y="916102"/>
                  </a:cubicBezTo>
                  <a:cubicBezTo>
                    <a:pt x="1835809" y="911058"/>
                    <a:pt x="1926949" y="914398"/>
                    <a:pt x="2017406" y="928032"/>
                  </a:cubicBezTo>
                  <a:cubicBezTo>
                    <a:pt x="2158512" y="949231"/>
                    <a:pt x="2293346" y="990541"/>
                    <a:pt x="2421364" y="1053936"/>
                  </a:cubicBezTo>
                  <a:cubicBezTo>
                    <a:pt x="2446790" y="1066547"/>
                    <a:pt x="2455447" y="1063343"/>
                    <a:pt x="2467308" y="1037167"/>
                  </a:cubicBezTo>
                  <a:cubicBezTo>
                    <a:pt x="2514821" y="932599"/>
                    <a:pt x="2575762" y="836143"/>
                    <a:pt x="2644678" y="744526"/>
                  </a:cubicBezTo>
                  <a:cubicBezTo>
                    <a:pt x="2652381" y="734301"/>
                    <a:pt x="2659812" y="723803"/>
                    <a:pt x="2669832" y="710034"/>
                  </a:cubicBezTo>
                  <a:cubicBezTo>
                    <a:pt x="2541201" y="719304"/>
                    <a:pt x="2428453" y="758500"/>
                    <a:pt x="2326475" y="837574"/>
                  </a:cubicBezTo>
                  <a:cubicBezTo>
                    <a:pt x="2365126" y="728030"/>
                    <a:pt x="2416728" y="630074"/>
                    <a:pt x="2480601" y="534572"/>
                  </a:cubicBezTo>
                  <a:cubicBezTo>
                    <a:pt x="2318227" y="552159"/>
                    <a:pt x="2176372" y="605397"/>
                    <a:pt x="2060351" y="720191"/>
                  </a:cubicBezTo>
                  <a:cubicBezTo>
                    <a:pt x="2034243" y="651819"/>
                    <a:pt x="2009090" y="585629"/>
                    <a:pt x="1983527" y="519643"/>
                  </a:cubicBezTo>
                  <a:cubicBezTo>
                    <a:pt x="1979983" y="510577"/>
                    <a:pt x="1985163" y="506692"/>
                    <a:pt x="1990480" y="501988"/>
                  </a:cubicBezTo>
                  <a:cubicBezTo>
                    <a:pt x="2040515" y="457748"/>
                    <a:pt x="2090617" y="413508"/>
                    <a:pt x="2140584" y="369199"/>
                  </a:cubicBezTo>
                  <a:cubicBezTo>
                    <a:pt x="2146651" y="363814"/>
                    <a:pt x="2152172" y="357679"/>
                    <a:pt x="2160012" y="349840"/>
                  </a:cubicBezTo>
                  <a:cubicBezTo>
                    <a:pt x="2152854" y="348749"/>
                    <a:pt x="2149923" y="348135"/>
                    <a:pt x="2146924" y="347931"/>
                  </a:cubicBezTo>
                  <a:cubicBezTo>
                    <a:pt x="2075757" y="342887"/>
                    <a:pt x="2004659" y="337638"/>
                    <a:pt x="1933493" y="333139"/>
                  </a:cubicBezTo>
                  <a:cubicBezTo>
                    <a:pt x="1922518" y="332457"/>
                    <a:pt x="1916724" y="329321"/>
                    <a:pt x="1912225" y="318619"/>
                  </a:cubicBezTo>
                  <a:cubicBezTo>
                    <a:pt x="1884344" y="252361"/>
                    <a:pt x="1855646" y="186512"/>
                    <a:pt x="1827152" y="120594"/>
                  </a:cubicBezTo>
                  <a:cubicBezTo>
                    <a:pt x="1825312" y="116368"/>
                    <a:pt x="1822790" y="112414"/>
                    <a:pt x="1819518" y="106279"/>
                  </a:cubicBezTo>
                  <a:cubicBezTo>
                    <a:pt x="1816654" y="111528"/>
                    <a:pt x="1814950" y="113982"/>
                    <a:pt x="1813792" y="116709"/>
                  </a:cubicBezTo>
                  <a:cubicBezTo>
                    <a:pt x="1784616" y="184058"/>
                    <a:pt x="1755168" y="251202"/>
                    <a:pt x="1726742" y="318824"/>
                  </a:cubicBezTo>
                  <a:cubicBezTo>
                    <a:pt x="1722175" y="329730"/>
                    <a:pt x="1715972" y="332662"/>
                    <a:pt x="1705338" y="333275"/>
                  </a:cubicBezTo>
                  <a:cubicBezTo>
                    <a:pt x="1641193" y="337092"/>
                    <a:pt x="1577116" y="341387"/>
                    <a:pt x="1512971" y="345750"/>
                  </a:cubicBezTo>
                  <a:cubicBezTo>
                    <a:pt x="1502814" y="346431"/>
                    <a:pt x="1492725" y="348272"/>
                    <a:pt x="1478615" y="350112"/>
                  </a:cubicBezTo>
                  <a:cubicBezTo>
                    <a:pt x="1488022" y="359042"/>
                    <a:pt x="1494361" y="365314"/>
                    <a:pt x="1501042" y="371244"/>
                  </a:cubicBezTo>
                  <a:cubicBezTo>
                    <a:pt x="1550599" y="415280"/>
                    <a:pt x="1600156" y="459316"/>
                    <a:pt x="1650055" y="503011"/>
                  </a:cubicBezTo>
                  <a:cubicBezTo>
                    <a:pt x="1657076" y="509146"/>
                    <a:pt x="1657348" y="514463"/>
                    <a:pt x="1654213" y="522643"/>
                  </a:cubicBezTo>
                  <a:cubicBezTo>
                    <a:pt x="1635671" y="570223"/>
                    <a:pt x="1617675" y="618077"/>
                    <a:pt x="1599475" y="665793"/>
                  </a:cubicBezTo>
                  <a:cubicBezTo>
                    <a:pt x="1592726" y="683449"/>
                    <a:pt x="1585909" y="701104"/>
                    <a:pt x="1578616" y="720191"/>
                  </a:cubicBezTo>
                  <a:cubicBezTo>
                    <a:pt x="1461437" y="605806"/>
                    <a:pt x="1320195" y="552159"/>
                    <a:pt x="1158366" y="534368"/>
                  </a:cubicBezTo>
                  <a:cubicBezTo>
                    <a:pt x="1222375" y="630278"/>
                    <a:pt x="1273500" y="728439"/>
                    <a:pt x="1312492" y="837301"/>
                  </a:cubicBezTo>
                  <a:cubicBezTo>
                    <a:pt x="1210650" y="758500"/>
                    <a:pt x="1097970" y="719236"/>
                    <a:pt x="973361" y="710238"/>
                  </a:cubicBezTo>
                  <a:close/>
                  <a:moveTo>
                    <a:pt x="1748556" y="1447600"/>
                  </a:moveTo>
                  <a:cubicBezTo>
                    <a:pt x="1736286" y="1440715"/>
                    <a:pt x="1725243" y="1434921"/>
                    <a:pt x="1714472" y="1428513"/>
                  </a:cubicBezTo>
                  <a:cubicBezTo>
                    <a:pt x="1699407" y="1419515"/>
                    <a:pt x="1683661" y="1416243"/>
                    <a:pt x="1666551" y="1421697"/>
                  </a:cubicBezTo>
                  <a:cubicBezTo>
                    <a:pt x="1657417" y="1424628"/>
                    <a:pt x="1648282" y="1427491"/>
                    <a:pt x="1639080" y="1430217"/>
                  </a:cubicBezTo>
                  <a:cubicBezTo>
                    <a:pt x="1601997" y="1441329"/>
                    <a:pt x="1566346" y="1442760"/>
                    <a:pt x="1530422" y="1423196"/>
                  </a:cubicBezTo>
                  <a:cubicBezTo>
                    <a:pt x="1495043" y="1403905"/>
                    <a:pt x="1467026" y="1421219"/>
                    <a:pt x="1461437" y="1461710"/>
                  </a:cubicBezTo>
                  <a:cubicBezTo>
                    <a:pt x="1455506" y="1504656"/>
                    <a:pt x="1460210" y="1546783"/>
                    <a:pt x="1471116" y="1588024"/>
                  </a:cubicBezTo>
                  <a:cubicBezTo>
                    <a:pt x="1505132" y="1716382"/>
                    <a:pt x="1570981" y="1824222"/>
                    <a:pt x="1680866" y="1901864"/>
                  </a:cubicBezTo>
                  <a:cubicBezTo>
                    <a:pt x="1723948" y="1932335"/>
                    <a:pt x="1772278" y="1950127"/>
                    <a:pt x="1825721" y="1948491"/>
                  </a:cubicBezTo>
                  <a:cubicBezTo>
                    <a:pt x="1874528" y="1946991"/>
                    <a:pt x="1918564" y="1929336"/>
                    <a:pt x="1958510" y="1901864"/>
                  </a:cubicBezTo>
                  <a:cubicBezTo>
                    <a:pt x="2041196" y="1845150"/>
                    <a:pt x="2097434" y="1767030"/>
                    <a:pt x="2137925" y="1676709"/>
                  </a:cubicBezTo>
                  <a:cubicBezTo>
                    <a:pt x="2164238" y="1618017"/>
                    <a:pt x="2181143" y="1556531"/>
                    <a:pt x="2179507" y="1491772"/>
                  </a:cubicBezTo>
                  <a:cubicBezTo>
                    <a:pt x="2179030" y="1471799"/>
                    <a:pt x="2173304" y="1450667"/>
                    <a:pt x="2164647" y="1432603"/>
                  </a:cubicBezTo>
                  <a:cubicBezTo>
                    <a:pt x="2154967" y="1412289"/>
                    <a:pt x="2137653" y="1411608"/>
                    <a:pt x="2118021" y="1421492"/>
                  </a:cubicBezTo>
                  <a:cubicBezTo>
                    <a:pt x="2103024" y="1429059"/>
                    <a:pt x="2086255" y="1434376"/>
                    <a:pt x="2069758" y="1437239"/>
                  </a:cubicBezTo>
                  <a:cubicBezTo>
                    <a:pt x="2041605" y="1442147"/>
                    <a:pt x="2014816" y="1434989"/>
                    <a:pt x="1988504" y="1424287"/>
                  </a:cubicBezTo>
                  <a:cubicBezTo>
                    <a:pt x="1960555" y="1412903"/>
                    <a:pt x="1948421" y="1418425"/>
                    <a:pt x="1934788" y="1445487"/>
                  </a:cubicBezTo>
                  <a:cubicBezTo>
                    <a:pt x="1929812" y="1455439"/>
                    <a:pt x="1925790" y="1466073"/>
                    <a:pt x="1919314" y="1474935"/>
                  </a:cubicBezTo>
                  <a:cubicBezTo>
                    <a:pt x="1913588" y="1482774"/>
                    <a:pt x="1904999" y="1488637"/>
                    <a:pt x="1895796" y="1497021"/>
                  </a:cubicBezTo>
                  <a:cubicBezTo>
                    <a:pt x="1892320" y="1487818"/>
                    <a:pt x="1890275" y="1483251"/>
                    <a:pt x="1888775" y="1478548"/>
                  </a:cubicBezTo>
                  <a:cubicBezTo>
                    <a:pt x="1872688" y="1427423"/>
                    <a:pt x="1871870" y="1375752"/>
                    <a:pt x="1878073" y="1322582"/>
                  </a:cubicBezTo>
                  <a:cubicBezTo>
                    <a:pt x="1882981" y="1281136"/>
                    <a:pt x="1903636" y="1254824"/>
                    <a:pt x="1938810" y="1236964"/>
                  </a:cubicBezTo>
                  <a:cubicBezTo>
                    <a:pt x="2006772" y="1202472"/>
                    <a:pt x="2076575" y="1201926"/>
                    <a:pt x="2147810" y="1225853"/>
                  </a:cubicBezTo>
                  <a:cubicBezTo>
                    <a:pt x="2154354" y="1228034"/>
                    <a:pt x="2161784" y="1227625"/>
                    <a:pt x="2168873" y="1228375"/>
                  </a:cubicBezTo>
                  <a:cubicBezTo>
                    <a:pt x="2168396" y="1221149"/>
                    <a:pt x="2169419" y="1213447"/>
                    <a:pt x="2167169" y="1206834"/>
                  </a:cubicBezTo>
                  <a:cubicBezTo>
                    <a:pt x="2149582" y="1154959"/>
                    <a:pt x="2117475" y="1112832"/>
                    <a:pt x="2074735" y="1079499"/>
                  </a:cubicBezTo>
                  <a:cubicBezTo>
                    <a:pt x="1989390" y="1012968"/>
                    <a:pt x="1891706" y="987814"/>
                    <a:pt x="1784480" y="995858"/>
                  </a:cubicBezTo>
                  <a:cubicBezTo>
                    <a:pt x="1709087" y="1001516"/>
                    <a:pt x="1639966" y="1024488"/>
                    <a:pt x="1578343" y="1068524"/>
                  </a:cubicBezTo>
                  <a:cubicBezTo>
                    <a:pt x="1527218" y="1105061"/>
                    <a:pt x="1488567" y="1151483"/>
                    <a:pt x="1469685" y="1212492"/>
                  </a:cubicBezTo>
                  <a:cubicBezTo>
                    <a:pt x="1468390" y="1216787"/>
                    <a:pt x="1468253" y="1223808"/>
                    <a:pt x="1470707" y="1226194"/>
                  </a:cubicBezTo>
                  <a:cubicBezTo>
                    <a:pt x="1473229" y="1228648"/>
                    <a:pt x="1479978" y="1227966"/>
                    <a:pt x="1484545" y="1226944"/>
                  </a:cubicBezTo>
                  <a:cubicBezTo>
                    <a:pt x="1510108" y="1221286"/>
                    <a:pt x="1535193" y="1212833"/>
                    <a:pt x="1561029" y="1209629"/>
                  </a:cubicBezTo>
                  <a:cubicBezTo>
                    <a:pt x="1615971" y="1202949"/>
                    <a:pt x="1667573" y="1214674"/>
                    <a:pt x="1714609" y="1244599"/>
                  </a:cubicBezTo>
                  <a:cubicBezTo>
                    <a:pt x="1738672" y="1259936"/>
                    <a:pt x="1756872" y="1278819"/>
                    <a:pt x="1757417" y="1309835"/>
                  </a:cubicBezTo>
                  <a:cubicBezTo>
                    <a:pt x="1757622" y="1320878"/>
                    <a:pt x="1760621" y="1331853"/>
                    <a:pt x="1761439" y="1342896"/>
                  </a:cubicBezTo>
                  <a:cubicBezTo>
                    <a:pt x="1764030" y="1377865"/>
                    <a:pt x="1761644" y="1412289"/>
                    <a:pt x="1748488" y="1447532"/>
                  </a:cubicBezTo>
                  <a:close/>
                  <a:moveTo>
                    <a:pt x="598102" y="1204585"/>
                  </a:moveTo>
                  <a:cubicBezTo>
                    <a:pt x="596057" y="1194837"/>
                    <a:pt x="594694" y="1187475"/>
                    <a:pt x="592990" y="1180181"/>
                  </a:cubicBezTo>
                  <a:cubicBezTo>
                    <a:pt x="565791" y="1065388"/>
                    <a:pt x="508735" y="969477"/>
                    <a:pt x="412961" y="898652"/>
                  </a:cubicBezTo>
                  <a:cubicBezTo>
                    <a:pt x="405803" y="893335"/>
                    <a:pt x="393806" y="889722"/>
                    <a:pt x="385626" y="891767"/>
                  </a:cubicBezTo>
                  <a:cubicBezTo>
                    <a:pt x="374106" y="894630"/>
                    <a:pt x="375469" y="907445"/>
                    <a:pt x="375810" y="917738"/>
                  </a:cubicBezTo>
                  <a:cubicBezTo>
                    <a:pt x="377718" y="972476"/>
                    <a:pt x="375946" y="1026942"/>
                    <a:pt x="365244" y="1080998"/>
                  </a:cubicBezTo>
                  <a:cubicBezTo>
                    <a:pt x="342885" y="1194019"/>
                    <a:pt x="294282" y="1295588"/>
                    <a:pt x="231637" y="1391090"/>
                  </a:cubicBezTo>
                  <a:cubicBezTo>
                    <a:pt x="178398" y="1472208"/>
                    <a:pt x="116026" y="1546101"/>
                    <a:pt x="50517" y="1617472"/>
                  </a:cubicBezTo>
                  <a:cubicBezTo>
                    <a:pt x="47041" y="1621289"/>
                    <a:pt x="44109" y="1625516"/>
                    <a:pt x="40906" y="1629606"/>
                  </a:cubicBezTo>
                  <a:cubicBezTo>
                    <a:pt x="41451" y="1631242"/>
                    <a:pt x="41928" y="1632946"/>
                    <a:pt x="42473" y="1634582"/>
                  </a:cubicBezTo>
                  <a:cubicBezTo>
                    <a:pt x="66400" y="1636559"/>
                    <a:pt x="90395" y="1640308"/>
                    <a:pt x="114321" y="1640103"/>
                  </a:cubicBezTo>
                  <a:cubicBezTo>
                    <a:pt x="163197" y="1639694"/>
                    <a:pt x="208596" y="1623471"/>
                    <a:pt x="252837" y="1604384"/>
                  </a:cubicBezTo>
                  <a:cubicBezTo>
                    <a:pt x="306211" y="1581343"/>
                    <a:pt x="358700" y="1556122"/>
                    <a:pt x="412688" y="1534581"/>
                  </a:cubicBezTo>
                  <a:cubicBezTo>
                    <a:pt x="496124" y="1501247"/>
                    <a:pt x="581606" y="1490136"/>
                    <a:pt x="668996" y="1519584"/>
                  </a:cubicBezTo>
                  <a:cubicBezTo>
                    <a:pt x="678744" y="1522856"/>
                    <a:pt x="682561" y="1517744"/>
                    <a:pt x="687196" y="1511132"/>
                  </a:cubicBezTo>
                  <a:cubicBezTo>
                    <a:pt x="769065" y="1395384"/>
                    <a:pt x="864635" y="1292657"/>
                    <a:pt x="976565" y="1205335"/>
                  </a:cubicBezTo>
                  <a:cubicBezTo>
                    <a:pt x="995515" y="1190542"/>
                    <a:pt x="1014875" y="1176227"/>
                    <a:pt x="1037234" y="1159254"/>
                  </a:cubicBezTo>
                  <a:cubicBezTo>
                    <a:pt x="881268" y="1101585"/>
                    <a:pt x="737435" y="1122307"/>
                    <a:pt x="598102" y="1204721"/>
                  </a:cubicBezTo>
                  <a:close/>
                  <a:moveTo>
                    <a:pt x="3599834" y="1630833"/>
                  </a:moveTo>
                  <a:cubicBezTo>
                    <a:pt x="3594721" y="1624698"/>
                    <a:pt x="3591722" y="1620812"/>
                    <a:pt x="3588450" y="1617267"/>
                  </a:cubicBezTo>
                  <a:cubicBezTo>
                    <a:pt x="3528054" y="1551623"/>
                    <a:pt x="3470385" y="1483728"/>
                    <a:pt x="3420009" y="1409904"/>
                  </a:cubicBezTo>
                  <a:cubicBezTo>
                    <a:pt x="3317555" y="1259664"/>
                    <a:pt x="3251364" y="1097972"/>
                    <a:pt x="3262953" y="911603"/>
                  </a:cubicBezTo>
                  <a:cubicBezTo>
                    <a:pt x="3263362" y="904855"/>
                    <a:pt x="3258863" y="893607"/>
                    <a:pt x="3253955" y="891835"/>
                  </a:cubicBezTo>
                  <a:cubicBezTo>
                    <a:pt x="3247547" y="889449"/>
                    <a:pt x="3236708" y="892039"/>
                    <a:pt x="3230642" y="896470"/>
                  </a:cubicBezTo>
                  <a:cubicBezTo>
                    <a:pt x="3150886" y="953867"/>
                    <a:pt x="3096693" y="1030555"/>
                    <a:pt x="3064451" y="1122785"/>
                  </a:cubicBezTo>
                  <a:cubicBezTo>
                    <a:pt x="3055248" y="1149165"/>
                    <a:pt x="3048909" y="1176500"/>
                    <a:pt x="3041001" y="1204244"/>
                  </a:cubicBezTo>
                  <a:cubicBezTo>
                    <a:pt x="2975902" y="1163957"/>
                    <a:pt x="2905894" y="1138054"/>
                    <a:pt x="2829684" y="1129874"/>
                  </a:cubicBezTo>
                  <a:cubicBezTo>
                    <a:pt x="2753269" y="1121694"/>
                    <a:pt x="2679307" y="1129874"/>
                    <a:pt x="2604869" y="1159799"/>
                  </a:cubicBezTo>
                  <a:cubicBezTo>
                    <a:pt x="2611004" y="1164775"/>
                    <a:pt x="2614412" y="1167502"/>
                    <a:pt x="2617821" y="1170297"/>
                  </a:cubicBezTo>
                  <a:cubicBezTo>
                    <a:pt x="2665742" y="1210038"/>
                    <a:pt x="2715368" y="1247871"/>
                    <a:pt x="2761176" y="1289862"/>
                  </a:cubicBezTo>
                  <a:cubicBezTo>
                    <a:pt x="2832683" y="1355438"/>
                    <a:pt x="2894511" y="1429877"/>
                    <a:pt x="2949385" y="1509973"/>
                  </a:cubicBezTo>
                  <a:cubicBezTo>
                    <a:pt x="2955793" y="1519312"/>
                    <a:pt x="2961587" y="1520948"/>
                    <a:pt x="2973039" y="1518289"/>
                  </a:cubicBezTo>
                  <a:cubicBezTo>
                    <a:pt x="3001941" y="1511609"/>
                    <a:pt x="3031321" y="1504724"/>
                    <a:pt x="3060838" y="1503156"/>
                  </a:cubicBezTo>
                  <a:cubicBezTo>
                    <a:pt x="3135412" y="1499202"/>
                    <a:pt x="3204193" y="1523129"/>
                    <a:pt x="3271542" y="1552100"/>
                  </a:cubicBezTo>
                  <a:cubicBezTo>
                    <a:pt x="3329075" y="1576845"/>
                    <a:pt x="3386199" y="1602748"/>
                    <a:pt x="3444754" y="1624766"/>
                  </a:cubicBezTo>
                  <a:cubicBezTo>
                    <a:pt x="3493834" y="1643239"/>
                    <a:pt x="3545164" y="1645557"/>
                    <a:pt x="3599902" y="1630901"/>
                  </a:cubicBezTo>
                  <a:close/>
                  <a:moveTo>
                    <a:pt x="1684274" y="1346986"/>
                  </a:moveTo>
                  <a:cubicBezTo>
                    <a:pt x="1686456" y="1330353"/>
                    <a:pt x="1678889" y="1318969"/>
                    <a:pt x="1668800" y="1309766"/>
                  </a:cubicBezTo>
                  <a:cubicBezTo>
                    <a:pt x="1621765" y="1266889"/>
                    <a:pt x="1566482" y="1255369"/>
                    <a:pt x="1505404" y="1269343"/>
                  </a:cubicBezTo>
                  <a:cubicBezTo>
                    <a:pt x="1488158" y="1273297"/>
                    <a:pt x="1473638" y="1283113"/>
                    <a:pt x="1472071" y="1302200"/>
                  </a:cubicBezTo>
                  <a:cubicBezTo>
                    <a:pt x="1470366" y="1322854"/>
                    <a:pt x="1479024" y="1340237"/>
                    <a:pt x="1495247" y="1353189"/>
                  </a:cubicBezTo>
                  <a:cubicBezTo>
                    <a:pt x="1557007" y="1310653"/>
                    <a:pt x="1619788" y="1329603"/>
                    <a:pt x="1684274" y="1346986"/>
                  </a:cubicBezTo>
                  <a:close/>
                  <a:moveTo>
                    <a:pt x="2144879" y="1353802"/>
                  </a:moveTo>
                  <a:cubicBezTo>
                    <a:pt x="2161170" y="1339624"/>
                    <a:pt x="2170509" y="1323195"/>
                    <a:pt x="2166828" y="1302541"/>
                  </a:cubicBezTo>
                  <a:cubicBezTo>
                    <a:pt x="2163147" y="1281750"/>
                    <a:pt x="2146651" y="1272070"/>
                    <a:pt x="2127837" y="1269752"/>
                  </a:cubicBezTo>
                  <a:cubicBezTo>
                    <a:pt x="2105546" y="1267026"/>
                    <a:pt x="2082574" y="1265526"/>
                    <a:pt x="2060351" y="1267639"/>
                  </a:cubicBezTo>
                  <a:cubicBezTo>
                    <a:pt x="2029199" y="1270639"/>
                    <a:pt x="2000910" y="1282841"/>
                    <a:pt x="1977597" y="1304790"/>
                  </a:cubicBezTo>
                  <a:cubicBezTo>
                    <a:pt x="1970030" y="1311880"/>
                    <a:pt x="1964441" y="1334443"/>
                    <a:pt x="1971053" y="1339010"/>
                  </a:cubicBezTo>
                  <a:cubicBezTo>
                    <a:pt x="1976165" y="1342487"/>
                    <a:pt x="1986049" y="1339215"/>
                    <a:pt x="1993821" y="1338533"/>
                  </a:cubicBezTo>
                  <a:cubicBezTo>
                    <a:pt x="1996820" y="1338260"/>
                    <a:pt x="1999683" y="1337033"/>
                    <a:pt x="2002614" y="1336352"/>
                  </a:cubicBezTo>
                  <a:cubicBezTo>
                    <a:pt x="2051490" y="1325649"/>
                    <a:pt x="2100297" y="1316106"/>
                    <a:pt x="2144879" y="1353734"/>
                  </a:cubicBezTo>
                  <a:close/>
                </a:path>
              </a:pathLst>
            </a:custGeom>
            <a:grpFill/>
            <a:ln w="6814" cap="flat">
              <a:noFill/>
              <a:prstDash val="solid"/>
              <a:miter/>
            </a:ln>
          </p:spPr>
          <p:txBody>
            <a:bodyPr rtlCol="0" anchor="ctr"/>
            <a:lstStyle/>
            <a:p>
              <a:endParaRPr lang="en-IN" sz="2700"/>
            </a:p>
          </p:txBody>
        </p:sp>
        <p:sp>
          <p:nvSpPr>
            <p:cNvPr id="4" name="Freeform: Shape 3">
              <a:extLst>
                <a:ext uri="{FF2B5EF4-FFF2-40B4-BE49-F238E27FC236}">
                  <a16:creationId xmlns:a16="http://schemas.microsoft.com/office/drawing/2014/main" id="{9E33DB93-17AA-F28F-C8AE-EB9FBAED7055}"/>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6" name="Freeform: Shape 5">
              <a:extLst>
                <a:ext uri="{FF2B5EF4-FFF2-40B4-BE49-F238E27FC236}">
                  <a16:creationId xmlns:a16="http://schemas.microsoft.com/office/drawing/2014/main" id="{8CCB2E97-1553-2FE9-1DF4-4FB33D578755}"/>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7" name="Freeform: Shape 6">
              <a:extLst>
                <a:ext uri="{FF2B5EF4-FFF2-40B4-BE49-F238E27FC236}">
                  <a16:creationId xmlns:a16="http://schemas.microsoft.com/office/drawing/2014/main" id="{CC6903F1-5CE4-84AF-6F95-1153D4A50841}"/>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spTree>
    <p:extLst>
      <p:ext uri="{BB962C8B-B14F-4D97-AF65-F5344CB8AC3E}">
        <p14:creationId xmlns:p14="http://schemas.microsoft.com/office/powerpoint/2010/main" val="616287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381000" y="206351"/>
            <a:ext cx="10999606" cy="859274"/>
          </a:xfrm>
          <a:prstGeom prst="rect">
            <a:avLst/>
          </a:prstGeom>
        </p:spPr>
        <p:txBody>
          <a:bodyPr lIns="0" tIns="0" rIns="0" bIns="0" rtlCol="0" anchor="t">
            <a:spAutoFit/>
          </a:bodyPr>
          <a:lstStyle/>
          <a:p>
            <a:pPr marL="0" lvl="0" indent="0">
              <a:lnSpc>
                <a:spcPts val="6840"/>
              </a:lnSpc>
              <a:spcBef>
                <a:spcPct val="0"/>
              </a:spcBef>
            </a:pPr>
            <a:r>
              <a:rPr lang="en-US" sz="4800">
                <a:solidFill>
                  <a:srgbClr val="000000"/>
                </a:solidFill>
                <a:latin typeface="SoDo Sans" pitchFamily="2" charset="77"/>
                <a:ea typeface="SoDo Sans" pitchFamily="2" charset="77"/>
              </a:rPr>
              <a:t>Functional Workflow</a:t>
            </a:r>
          </a:p>
        </p:txBody>
      </p:sp>
      <p:pic>
        <p:nvPicPr>
          <p:cNvPr id="7" name="Picture 6" descr="A diagram of a speech&#10;&#10;Description automatically generated">
            <a:extLst>
              <a:ext uri="{FF2B5EF4-FFF2-40B4-BE49-F238E27FC236}">
                <a16:creationId xmlns:a16="http://schemas.microsoft.com/office/drawing/2014/main" id="{34473A8F-AF02-172A-65BB-35E538CA9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57300"/>
            <a:ext cx="15087600" cy="8486776"/>
          </a:xfrm>
          <a:prstGeom prst="rect">
            <a:avLst/>
          </a:prstGeom>
        </p:spPr>
      </p:pic>
      <p:sp>
        <p:nvSpPr>
          <p:cNvPr id="8" name="Freeform 20">
            <a:extLst>
              <a:ext uri="{FF2B5EF4-FFF2-40B4-BE49-F238E27FC236}">
                <a16:creationId xmlns:a16="http://schemas.microsoft.com/office/drawing/2014/main" id="{545A611E-26F7-3136-3359-0764DF938629}"/>
              </a:ext>
            </a:extLst>
          </p:cNvPr>
          <p:cNvSpPr/>
          <p:nvPr/>
        </p:nvSpPr>
        <p:spPr>
          <a:xfrm rot="17359663">
            <a:off x="17253240" y="9137583"/>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10" name="Freeform 21">
            <a:extLst>
              <a:ext uri="{FF2B5EF4-FFF2-40B4-BE49-F238E27FC236}">
                <a16:creationId xmlns:a16="http://schemas.microsoft.com/office/drawing/2014/main" id="{61D07842-3A89-BC53-2D73-8E60690F7300}"/>
              </a:ext>
            </a:extLst>
          </p:cNvPr>
          <p:cNvSpPr/>
          <p:nvPr/>
        </p:nvSpPr>
        <p:spPr>
          <a:xfrm rot="19954232">
            <a:off x="15377046" y="9356051"/>
            <a:ext cx="957044" cy="1159399"/>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nvGrpSpPr>
          <p:cNvPr id="11" name="Group 2">
            <a:extLst>
              <a:ext uri="{FF2B5EF4-FFF2-40B4-BE49-F238E27FC236}">
                <a16:creationId xmlns:a16="http://schemas.microsoft.com/office/drawing/2014/main" id="{45E355F5-6BFB-1FCA-9227-FFF38D701355}"/>
              </a:ext>
            </a:extLst>
          </p:cNvPr>
          <p:cNvGrpSpPr/>
          <p:nvPr/>
        </p:nvGrpSpPr>
        <p:grpSpPr>
          <a:xfrm rot="5400000">
            <a:off x="3180762" y="-2419938"/>
            <a:ext cx="191675" cy="7162800"/>
            <a:chOff x="0" y="0"/>
            <a:chExt cx="401611" cy="2806783"/>
          </a:xfrm>
          <a:solidFill>
            <a:srgbClr val="00623A"/>
          </a:solidFill>
        </p:grpSpPr>
        <p:sp>
          <p:nvSpPr>
            <p:cNvPr id="12" name="Freeform 3">
              <a:extLst>
                <a:ext uri="{FF2B5EF4-FFF2-40B4-BE49-F238E27FC236}">
                  <a16:creationId xmlns:a16="http://schemas.microsoft.com/office/drawing/2014/main" id="{093851C0-7907-6FC4-CE44-97EBF4EBCFA1}"/>
                </a:ext>
              </a:extLst>
            </p:cNvPr>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grpFill/>
          </p:spPr>
          <p:txBody>
            <a:bodyPr/>
            <a:lstStyle/>
            <a:p>
              <a:endParaRPr lang="en-US">
                <a:latin typeface="SoDo Sans" pitchFamily="2" charset="77"/>
                <a:ea typeface="SoDo Sans" pitchFamily="2" charset="77"/>
              </a:endParaRPr>
            </a:p>
          </p:txBody>
        </p:sp>
        <p:sp>
          <p:nvSpPr>
            <p:cNvPr id="16" name="TextBox 4">
              <a:extLst>
                <a:ext uri="{FF2B5EF4-FFF2-40B4-BE49-F238E27FC236}">
                  <a16:creationId xmlns:a16="http://schemas.microsoft.com/office/drawing/2014/main" id="{94463B27-CDD0-A0DA-484D-DCE43FDC97A9}"/>
                </a:ext>
              </a:extLst>
            </p:cNvPr>
            <p:cNvSpPr txBox="1"/>
            <p:nvPr/>
          </p:nvSpPr>
          <p:spPr>
            <a:xfrm>
              <a:off x="0" y="-38100"/>
              <a:ext cx="401611" cy="2844883"/>
            </a:xfrm>
            <a:prstGeom prst="rect">
              <a:avLst/>
            </a:prstGeom>
            <a:grpFill/>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Tree>
    <p:extLst>
      <p:ext uri="{BB962C8B-B14F-4D97-AF65-F5344CB8AC3E}">
        <p14:creationId xmlns:p14="http://schemas.microsoft.com/office/powerpoint/2010/main" val="223468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3936" y="4472479"/>
            <a:ext cx="1807713" cy="1807713"/>
          </a:xfrm>
          <a:custGeom>
            <a:avLst/>
            <a:gdLst/>
            <a:ahLst/>
            <a:cxnLst/>
            <a:rect l="l" t="t" r="r" b="b"/>
            <a:pathLst>
              <a:path w="1807713" h="1807713">
                <a:moveTo>
                  <a:pt x="0" y="0"/>
                </a:moveTo>
                <a:lnTo>
                  <a:pt x="1807713" y="0"/>
                </a:lnTo>
                <a:lnTo>
                  <a:pt x="1807713" y="1807713"/>
                </a:lnTo>
                <a:lnTo>
                  <a:pt x="0" y="180771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3" name="Freeform 3"/>
          <p:cNvSpPr/>
          <p:nvPr/>
        </p:nvSpPr>
        <p:spPr>
          <a:xfrm>
            <a:off x="361826" y="4424729"/>
            <a:ext cx="2264343" cy="2220382"/>
          </a:xfrm>
          <a:custGeom>
            <a:avLst/>
            <a:gdLst/>
            <a:ahLst/>
            <a:cxnLst/>
            <a:rect l="l" t="t" r="r" b="b"/>
            <a:pathLst>
              <a:path w="1807713" h="1807713">
                <a:moveTo>
                  <a:pt x="0" y="0"/>
                </a:moveTo>
                <a:lnTo>
                  <a:pt x="1807713" y="0"/>
                </a:lnTo>
                <a:lnTo>
                  <a:pt x="1807713" y="1807713"/>
                </a:lnTo>
                <a:lnTo>
                  <a:pt x="0" y="1807713"/>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grpSp>
        <p:nvGrpSpPr>
          <p:cNvPr id="4" name="Group 4"/>
          <p:cNvGrpSpPr/>
          <p:nvPr/>
        </p:nvGrpSpPr>
        <p:grpSpPr>
          <a:xfrm>
            <a:off x="5444111" y="4559521"/>
            <a:ext cx="4248126" cy="1626942"/>
            <a:chOff x="0" y="0"/>
            <a:chExt cx="3183467" cy="1219200"/>
          </a:xfrm>
        </p:grpSpPr>
        <p:sp>
          <p:nvSpPr>
            <p:cNvPr id="5" name="Freeform 5"/>
            <p:cNvSpPr/>
            <p:nvPr/>
          </p:nvSpPr>
          <p:spPr>
            <a:xfrm>
              <a:off x="0" y="0"/>
              <a:ext cx="3183467" cy="1219200"/>
            </a:xfrm>
            <a:custGeom>
              <a:avLst/>
              <a:gdLst/>
              <a:ahLst/>
              <a:cxnLst/>
              <a:rect l="l" t="t" r="r" b="b"/>
              <a:pathLst>
                <a:path w="3183467" h="1219200">
                  <a:moveTo>
                    <a:pt x="40094" y="0"/>
                  </a:moveTo>
                  <a:lnTo>
                    <a:pt x="3143373" y="0"/>
                  </a:lnTo>
                  <a:cubicBezTo>
                    <a:pt x="3165516" y="0"/>
                    <a:pt x="3183467" y="17950"/>
                    <a:pt x="3183467" y="40094"/>
                  </a:cubicBezTo>
                  <a:lnTo>
                    <a:pt x="3183467" y="1179107"/>
                  </a:lnTo>
                  <a:cubicBezTo>
                    <a:pt x="3183467" y="1201250"/>
                    <a:pt x="3165516" y="1219200"/>
                    <a:pt x="3143373" y="1219200"/>
                  </a:cubicBezTo>
                  <a:lnTo>
                    <a:pt x="40094" y="1219200"/>
                  </a:lnTo>
                  <a:cubicBezTo>
                    <a:pt x="17950" y="1219200"/>
                    <a:pt x="0" y="1201250"/>
                    <a:pt x="0" y="1179107"/>
                  </a:cubicBezTo>
                  <a:lnTo>
                    <a:pt x="0" y="40094"/>
                  </a:lnTo>
                  <a:cubicBezTo>
                    <a:pt x="0" y="17950"/>
                    <a:pt x="17950" y="0"/>
                    <a:pt x="40094"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6" name="TextBox 6"/>
            <p:cNvSpPr txBox="1"/>
            <p:nvPr/>
          </p:nvSpPr>
          <p:spPr>
            <a:xfrm>
              <a:off x="0" y="-38100"/>
              <a:ext cx="3183467" cy="1257300"/>
            </a:xfrm>
            <a:prstGeom prst="rect">
              <a:avLst/>
            </a:prstGeom>
          </p:spPr>
          <p:txBody>
            <a:bodyPr lIns="37002" tIns="37002" rIns="37002" bIns="37002" rtlCol="0" anchor="ctr"/>
            <a:lstStyle/>
            <a:p>
              <a:pPr algn="ctr">
                <a:lnSpc>
                  <a:spcPts val="1223"/>
                </a:lnSpc>
              </a:pPr>
              <a:endParaRPr>
                <a:latin typeface="SoDo Sans" pitchFamily="2" charset="77"/>
                <a:ea typeface="SoDo Sans" pitchFamily="2" charset="77"/>
              </a:endParaRPr>
            </a:p>
          </p:txBody>
        </p:sp>
      </p:grpSp>
      <p:grpSp>
        <p:nvGrpSpPr>
          <p:cNvPr id="7" name="Group 7"/>
          <p:cNvGrpSpPr/>
          <p:nvPr/>
        </p:nvGrpSpPr>
        <p:grpSpPr>
          <a:xfrm>
            <a:off x="5805653" y="4921064"/>
            <a:ext cx="903857" cy="903857"/>
            <a:chOff x="0" y="0"/>
            <a:chExt cx="677333" cy="677333"/>
          </a:xfrm>
        </p:grpSpPr>
        <p:sp>
          <p:nvSpPr>
            <p:cNvPr id="8" name="Freeform 8"/>
            <p:cNvSpPr/>
            <p:nvPr/>
          </p:nvSpPr>
          <p:spPr>
            <a:xfrm>
              <a:off x="0" y="0"/>
              <a:ext cx="677333" cy="677333"/>
            </a:xfrm>
            <a:custGeom>
              <a:avLst/>
              <a:gdLst/>
              <a:ahLst/>
              <a:cxnLst/>
              <a:rect l="l" t="t" r="r" b="b"/>
              <a:pathLst>
                <a:path w="677333" h="677333">
                  <a:moveTo>
                    <a:pt x="188439" y="0"/>
                  </a:moveTo>
                  <a:lnTo>
                    <a:pt x="488894" y="0"/>
                  </a:lnTo>
                  <a:cubicBezTo>
                    <a:pt x="592966" y="0"/>
                    <a:pt x="677333" y="84367"/>
                    <a:pt x="677333" y="188439"/>
                  </a:cubicBezTo>
                  <a:lnTo>
                    <a:pt x="677333" y="488894"/>
                  </a:lnTo>
                  <a:cubicBezTo>
                    <a:pt x="677333" y="538871"/>
                    <a:pt x="657480" y="586801"/>
                    <a:pt x="622141" y="622141"/>
                  </a:cubicBezTo>
                  <a:cubicBezTo>
                    <a:pt x="586801" y="657480"/>
                    <a:pt x="538871" y="677333"/>
                    <a:pt x="488894" y="677333"/>
                  </a:cubicBezTo>
                  <a:lnTo>
                    <a:pt x="188439" y="677333"/>
                  </a:lnTo>
                  <a:cubicBezTo>
                    <a:pt x="138462" y="677333"/>
                    <a:pt x="90532" y="657480"/>
                    <a:pt x="55193" y="622141"/>
                  </a:cubicBezTo>
                  <a:cubicBezTo>
                    <a:pt x="19853" y="586801"/>
                    <a:pt x="0" y="538871"/>
                    <a:pt x="0" y="488894"/>
                  </a:cubicBezTo>
                  <a:lnTo>
                    <a:pt x="0" y="188439"/>
                  </a:lnTo>
                  <a:cubicBezTo>
                    <a:pt x="0" y="138462"/>
                    <a:pt x="19853" y="90532"/>
                    <a:pt x="55193" y="55193"/>
                  </a:cubicBezTo>
                  <a:cubicBezTo>
                    <a:pt x="90532" y="19853"/>
                    <a:pt x="138462" y="0"/>
                    <a:pt x="18843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9" name="TextBox 9"/>
            <p:cNvSpPr txBox="1"/>
            <p:nvPr/>
          </p:nvSpPr>
          <p:spPr>
            <a:xfrm>
              <a:off x="0" y="-57150"/>
              <a:ext cx="6773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HTML</a:t>
              </a:r>
            </a:p>
          </p:txBody>
        </p:sp>
      </p:grpSp>
      <p:grpSp>
        <p:nvGrpSpPr>
          <p:cNvPr id="10" name="Group 10"/>
          <p:cNvGrpSpPr/>
          <p:nvPr/>
        </p:nvGrpSpPr>
        <p:grpSpPr>
          <a:xfrm>
            <a:off x="6980667" y="4921064"/>
            <a:ext cx="903857" cy="903857"/>
            <a:chOff x="0" y="0"/>
            <a:chExt cx="677333" cy="677333"/>
          </a:xfrm>
        </p:grpSpPr>
        <p:sp>
          <p:nvSpPr>
            <p:cNvPr id="11" name="Freeform 11"/>
            <p:cNvSpPr/>
            <p:nvPr/>
          </p:nvSpPr>
          <p:spPr>
            <a:xfrm>
              <a:off x="0" y="0"/>
              <a:ext cx="677333" cy="677333"/>
            </a:xfrm>
            <a:custGeom>
              <a:avLst/>
              <a:gdLst/>
              <a:ahLst/>
              <a:cxnLst/>
              <a:rect l="l" t="t" r="r" b="b"/>
              <a:pathLst>
                <a:path w="677333" h="677333">
                  <a:moveTo>
                    <a:pt x="188439" y="0"/>
                  </a:moveTo>
                  <a:lnTo>
                    <a:pt x="488894" y="0"/>
                  </a:lnTo>
                  <a:cubicBezTo>
                    <a:pt x="592966" y="0"/>
                    <a:pt x="677333" y="84367"/>
                    <a:pt x="677333" y="188439"/>
                  </a:cubicBezTo>
                  <a:lnTo>
                    <a:pt x="677333" y="488894"/>
                  </a:lnTo>
                  <a:cubicBezTo>
                    <a:pt x="677333" y="538871"/>
                    <a:pt x="657480" y="586801"/>
                    <a:pt x="622141" y="622141"/>
                  </a:cubicBezTo>
                  <a:cubicBezTo>
                    <a:pt x="586801" y="657480"/>
                    <a:pt x="538871" y="677333"/>
                    <a:pt x="488894" y="677333"/>
                  </a:cubicBezTo>
                  <a:lnTo>
                    <a:pt x="188439" y="677333"/>
                  </a:lnTo>
                  <a:cubicBezTo>
                    <a:pt x="138462" y="677333"/>
                    <a:pt x="90532" y="657480"/>
                    <a:pt x="55193" y="622141"/>
                  </a:cubicBezTo>
                  <a:cubicBezTo>
                    <a:pt x="19853" y="586801"/>
                    <a:pt x="0" y="538871"/>
                    <a:pt x="0" y="488894"/>
                  </a:cubicBezTo>
                  <a:lnTo>
                    <a:pt x="0" y="188439"/>
                  </a:lnTo>
                  <a:cubicBezTo>
                    <a:pt x="0" y="138462"/>
                    <a:pt x="19853" y="90532"/>
                    <a:pt x="55193" y="55193"/>
                  </a:cubicBezTo>
                  <a:cubicBezTo>
                    <a:pt x="90532" y="19853"/>
                    <a:pt x="138462" y="0"/>
                    <a:pt x="18843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12" name="TextBox 12"/>
            <p:cNvSpPr txBox="1"/>
            <p:nvPr/>
          </p:nvSpPr>
          <p:spPr>
            <a:xfrm>
              <a:off x="0" y="-57150"/>
              <a:ext cx="6773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CSS</a:t>
              </a:r>
            </a:p>
          </p:txBody>
        </p:sp>
      </p:grpSp>
      <p:grpSp>
        <p:nvGrpSpPr>
          <p:cNvPr id="13" name="Group 13"/>
          <p:cNvGrpSpPr/>
          <p:nvPr/>
        </p:nvGrpSpPr>
        <p:grpSpPr>
          <a:xfrm>
            <a:off x="8155680" y="4921064"/>
            <a:ext cx="1175013" cy="903857"/>
            <a:chOff x="0" y="0"/>
            <a:chExt cx="880533" cy="677333"/>
          </a:xfrm>
        </p:grpSpPr>
        <p:sp>
          <p:nvSpPr>
            <p:cNvPr id="14" name="Freeform 14"/>
            <p:cNvSpPr/>
            <p:nvPr/>
          </p:nvSpPr>
          <p:spPr>
            <a:xfrm>
              <a:off x="0" y="0"/>
              <a:ext cx="880533" cy="677333"/>
            </a:xfrm>
            <a:custGeom>
              <a:avLst/>
              <a:gdLst/>
              <a:ahLst/>
              <a:cxnLst/>
              <a:rect l="l" t="t" r="r" b="b"/>
              <a:pathLst>
                <a:path w="880533" h="677333">
                  <a:moveTo>
                    <a:pt x="144953" y="0"/>
                  </a:moveTo>
                  <a:lnTo>
                    <a:pt x="735580" y="0"/>
                  </a:lnTo>
                  <a:cubicBezTo>
                    <a:pt x="774024" y="0"/>
                    <a:pt x="810893" y="15272"/>
                    <a:pt x="838078" y="42456"/>
                  </a:cubicBezTo>
                  <a:cubicBezTo>
                    <a:pt x="865262" y="69640"/>
                    <a:pt x="880533" y="106509"/>
                    <a:pt x="880533" y="144953"/>
                  </a:cubicBezTo>
                  <a:lnTo>
                    <a:pt x="880533" y="532380"/>
                  </a:lnTo>
                  <a:cubicBezTo>
                    <a:pt x="880533" y="612435"/>
                    <a:pt x="815635" y="677333"/>
                    <a:pt x="735580" y="677333"/>
                  </a:cubicBezTo>
                  <a:lnTo>
                    <a:pt x="144953" y="677333"/>
                  </a:lnTo>
                  <a:cubicBezTo>
                    <a:pt x="64898" y="677333"/>
                    <a:pt x="0" y="612435"/>
                    <a:pt x="0" y="532380"/>
                  </a:cubicBezTo>
                  <a:lnTo>
                    <a:pt x="0" y="144953"/>
                  </a:lnTo>
                  <a:cubicBezTo>
                    <a:pt x="0" y="64898"/>
                    <a:pt x="64898" y="0"/>
                    <a:pt x="144953"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15" name="TextBox 15"/>
            <p:cNvSpPr txBox="1"/>
            <p:nvPr/>
          </p:nvSpPr>
          <p:spPr>
            <a:xfrm>
              <a:off x="0" y="-57150"/>
              <a:ext cx="8805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JavaScript</a:t>
              </a:r>
            </a:p>
          </p:txBody>
        </p:sp>
      </p:grpSp>
      <p:grpSp>
        <p:nvGrpSpPr>
          <p:cNvPr id="16" name="Group 16"/>
          <p:cNvGrpSpPr/>
          <p:nvPr/>
        </p:nvGrpSpPr>
        <p:grpSpPr>
          <a:xfrm>
            <a:off x="10482812" y="3981291"/>
            <a:ext cx="3344269" cy="2711570"/>
            <a:chOff x="0" y="0"/>
            <a:chExt cx="2506133" cy="2032000"/>
          </a:xfrm>
        </p:grpSpPr>
        <p:sp>
          <p:nvSpPr>
            <p:cNvPr id="17" name="Freeform 17"/>
            <p:cNvSpPr/>
            <p:nvPr/>
          </p:nvSpPr>
          <p:spPr>
            <a:xfrm>
              <a:off x="0" y="0"/>
              <a:ext cx="2506133" cy="2032000"/>
            </a:xfrm>
            <a:custGeom>
              <a:avLst/>
              <a:gdLst/>
              <a:ahLst/>
              <a:cxnLst/>
              <a:rect l="l" t="t" r="r" b="b"/>
              <a:pathLst>
                <a:path w="2506133" h="2032000">
                  <a:moveTo>
                    <a:pt x="50930" y="0"/>
                  </a:moveTo>
                  <a:lnTo>
                    <a:pt x="2455204" y="0"/>
                  </a:lnTo>
                  <a:cubicBezTo>
                    <a:pt x="2483331" y="0"/>
                    <a:pt x="2506133" y="22802"/>
                    <a:pt x="2506133" y="50930"/>
                  </a:cubicBezTo>
                  <a:lnTo>
                    <a:pt x="2506133" y="1981070"/>
                  </a:lnTo>
                  <a:cubicBezTo>
                    <a:pt x="2506133" y="2009198"/>
                    <a:pt x="2483331" y="2032000"/>
                    <a:pt x="2455204" y="2032000"/>
                  </a:cubicBezTo>
                  <a:lnTo>
                    <a:pt x="50930" y="2032000"/>
                  </a:lnTo>
                  <a:cubicBezTo>
                    <a:pt x="22802" y="2032000"/>
                    <a:pt x="0" y="2009198"/>
                    <a:pt x="0" y="1981070"/>
                  </a:cubicBezTo>
                  <a:lnTo>
                    <a:pt x="0" y="50930"/>
                  </a:lnTo>
                  <a:cubicBezTo>
                    <a:pt x="0" y="22802"/>
                    <a:pt x="22802" y="0"/>
                    <a:pt x="50930" y="0"/>
                  </a:cubicBezTo>
                  <a:close/>
                </a:path>
              </a:pathLst>
            </a:custGeom>
            <a:solidFill>
              <a:srgbClr val="AE722F"/>
            </a:solidFill>
          </p:spPr>
          <p:txBody>
            <a:bodyPr/>
            <a:lstStyle/>
            <a:p>
              <a:endParaRPr lang="en-US">
                <a:latin typeface="SoDo Sans" pitchFamily="2" charset="77"/>
                <a:ea typeface="SoDo Sans" pitchFamily="2" charset="77"/>
              </a:endParaRPr>
            </a:p>
          </p:txBody>
        </p:sp>
        <p:sp>
          <p:nvSpPr>
            <p:cNvPr id="18" name="TextBox 18"/>
            <p:cNvSpPr txBox="1"/>
            <p:nvPr/>
          </p:nvSpPr>
          <p:spPr>
            <a:xfrm>
              <a:off x="0" y="-38100"/>
              <a:ext cx="2506133" cy="2070100"/>
            </a:xfrm>
            <a:prstGeom prst="rect">
              <a:avLst/>
            </a:prstGeom>
          </p:spPr>
          <p:txBody>
            <a:bodyPr lIns="37002" tIns="37002" rIns="37002" bIns="37002" rtlCol="0" anchor="ctr"/>
            <a:lstStyle/>
            <a:p>
              <a:pPr algn="ctr">
                <a:lnSpc>
                  <a:spcPts val="1223"/>
                </a:lnSpc>
              </a:pPr>
              <a:endParaRPr>
                <a:latin typeface="SoDo Sans" pitchFamily="2" charset="77"/>
                <a:ea typeface="SoDo Sans" pitchFamily="2" charset="77"/>
              </a:endParaRPr>
            </a:p>
          </p:txBody>
        </p:sp>
      </p:grpSp>
      <p:grpSp>
        <p:nvGrpSpPr>
          <p:cNvPr id="19" name="Group 19"/>
          <p:cNvGrpSpPr/>
          <p:nvPr/>
        </p:nvGrpSpPr>
        <p:grpSpPr>
          <a:xfrm>
            <a:off x="10799934" y="4433219"/>
            <a:ext cx="2665604" cy="723085"/>
            <a:chOff x="-33288" y="0"/>
            <a:chExt cx="1997555" cy="541867"/>
          </a:xfrm>
        </p:grpSpPr>
        <p:sp>
          <p:nvSpPr>
            <p:cNvPr id="20" name="Freeform 20"/>
            <p:cNvSpPr/>
            <p:nvPr/>
          </p:nvSpPr>
          <p:spPr>
            <a:xfrm>
              <a:off x="0" y="0"/>
              <a:ext cx="1964267" cy="541867"/>
            </a:xfrm>
            <a:custGeom>
              <a:avLst/>
              <a:gdLst/>
              <a:ahLst/>
              <a:cxnLst/>
              <a:rect l="l" t="t" r="r" b="b"/>
              <a:pathLst>
                <a:path w="1964267" h="541867">
                  <a:moveTo>
                    <a:pt x="64979" y="0"/>
                  </a:moveTo>
                  <a:lnTo>
                    <a:pt x="1899288" y="0"/>
                  </a:lnTo>
                  <a:cubicBezTo>
                    <a:pt x="1935175" y="0"/>
                    <a:pt x="1964267" y="29092"/>
                    <a:pt x="1964267" y="64979"/>
                  </a:cubicBezTo>
                  <a:lnTo>
                    <a:pt x="1964267" y="476888"/>
                  </a:lnTo>
                  <a:cubicBezTo>
                    <a:pt x="1964267" y="512775"/>
                    <a:pt x="1935175" y="541867"/>
                    <a:pt x="1899288" y="541867"/>
                  </a:cubicBezTo>
                  <a:lnTo>
                    <a:pt x="64979" y="541867"/>
                  </a:lnTo>
                  <a:cubicBezTo>
                    <a:pt x="29092" y="541867"/>
                    <a:pt x="0" y="512775"/>
                    <a:pt x="0" y="476888"/>
                  </a:cubicBezTo>
                  <a:lnTo>
                    <a:pt x="0" y="64979"/>
                  </a:lnTo>
                  <a:cubicBezTo>
                    <a:pt x="0" y="29092"/>
                    <a:pt x="29092" y="0"/>
                    <a:pt x="6497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21" name="TextBox 21"/>
            <p:cNvSpPr txBox="1"/>
            <p:nvPr/>
          </p:nvSpPr>
          <p:spPr>
            <a:xfrm>
              <a:off x="-33288" y="75253"/>
              <a:ext cx="1964268" cy="395973"/>
            </a:xfrm>
            <a:prstGeom prst="rect">
              <a:avLst/>
            </a:prstGeom>
          </p:spPr>
          <p:txBody>
            <a:bodyPr lIns="37002" tIns="37002" rIns="37002" bIns="37002" rtlCol="0" anchor="ctr"/>
            <a:lstStyle/>
            <a:p>
              <a:pPr algn="ctr">
                <a:lnSpc>
                  <a:spcPts val="2447"/>
                </a:lnSpc>
              </a:pPr>
              <a:r>
                <a:rPr lang="en-US" sz="1600">
                  <a:solidFill>
                    <a:srgbClr val="141F29"/>
                  </a:solidFill>
                  <a:latin typeface="SoDo Sans" pitchFamily="2" charset="77"/>
                  <a:ea typeface="SoDo Sans" pitchFamily="2" charset="77"/>
                </a:rPr>
                <a:t>Python functions to handle voice recognition</a:t>
              </a:r>
            </a:p>
          </p:txBody>
        </p:sp>
      </p:grpSp>
      <p:grpSp>
        <p:nvGrpSpPr>
          <p:cNvPr id="22" name="Group 22"/>
          <p:cNvGrpSpPr/>
          <p:nvPr/>
        </p:nvGrpSpPr>
        <p:grpSpPr>
          <a:xfrm>
            <a:off x="10844354" y="5427462"/>
            <a:ext cx="2711570" cy="783105"/>
            <a:chOff x="0" y="0"/>
            <a:chExt cx="2032000" cy="586844"/>
          </a:xfrm>
        </p:grpSpPr>
        <p:sp>
          <p:nvSpPr>
            <p:cNvPr id="23" name="Freeform 23"/>
            <p:cNvSpPr/>
            <p:nvPr/>
          </p:nvSpPr>
          <p:spPr>
            <a:xfrm>
              <a:off x="0" y="0"/>
              <a:ext cx="2032000" cy="586844"/>
            </a:xfrm>
            <a:custGeom>
              <a:avLst/>
              <a:gdLst/>
              <a:ahLst/>
              <a:cxnLst/>
              <a:rect l="l" t="t" r="r" b="b"/>
              <a:pathLst>
                <a:path w="2032000" h="586844">
                  <a:moveTo>
                    <a:pt x="62813" y="0"/>
                  </a:moveTo>
                  <a:lnTo>
                    <a:pt x="1969187" y="0"/>
                  </a:lnTo>
                  <a:cubicBezTo>
                    <a:pt x="1985846" y="0"/>
                    <a:pt x="2001823" y="6618"/>
                    <a:pt x="2013602" y="18398"/>
                  </a:cubicBezTo>
                  <a:cubicBezTo>
                    <a:pt x="2025382" y="30177"/>
                    <a:pt x="2032000" y="46154"/>
                    <a:pt x="2032000" y="62813"/>
                  </a:cubicBezTo>
                  <a:lnTo>
                    <a:pt x="2032000" y="524031"/>
                  </a:lnTo>
                  <a:cubicBezTo>
                    <a:pt x="2032000" y="558722"/>
                    <a:pt x="2003878" y="586844"/>
                    <a:pt x="1969187" y="586844"/>
                  </a:cubicBezTo>
                  <a:lnTo>
                    <a:pt x="62813" y="586844"/>
                  </a:lnTo>
                  <a:cubicBezTo>
                    <a:pt x="46154" y="586844"/>
                    <a:pt x="30177" y="580226"/>
                    <a:pt x="18398" y="568447"/>
                  </a:cubicBezTo>
                  <a:cubicBezTo>
                    <a:pt x="6618" y="556667"/>
                    <a:pt x="0" y="540690"/>
                    <a:pt x="0" y="524031"/>
                  </a:cubicBezTo>
                  <a:lnTo>
                    <a:pt x="0" y="62813"/>
                  </a:lnTo>
                  <a:cubicBezTo>
                    <a:pt x="0" y="46154"/>
                    <a:pt x="6618" y="30177"/>
                    <a:pt x="18398" y="18398"/>
                  </a:cubicBezTo>
                  <a:cubicBezTo>
                    <a:pt x="30177" y="6618"/>
                    <a:pt x="46154" y="0"/>
                    <a:pt x="62813"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24" name="TextBox 24"/>
            <p:cNvSpPr txBox="1"/>
            <p:nvPr/>
          </p:nvSpPr>
          <p:spPr>
            <a:xfrm>
              <a:off x="0" y="-57150"/>
              <a:ext cx="2032000" cy="643994"/>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Python code with NLP models</a:t>
              </a:r>
            </a:p>
          </p:txBody>
        </p:sp>
      </p:grpSp>
      <p:sp>
        <p:nvSpPr>
          <p:cNvPr id="25" name="AutoShape 25"/>
          <p:cNvSpPr/>
          <p:nvPr/>
        </p:nvSpPr>
        <p:spPr>
          <a:xfrm>
            <a:off x="5115728" y="2691777"/>
            <a:ext cx="0" cy="5242391"/>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26" name="AutoShape 26"/>
          <p:cNvSpPr/>
          <p:nvPr/>
        </p:nvSpPr>
        <p:spPr>
          <a:xfrm>
            <a:off x="10068474" y="2691777"/>
            <a:ext cx="0" cy="5242414"/>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27" name="AutoShape 27"/>
          <p:cNvSpPr/>
          <p:nvPr/>
        </p:nvSpPr>
        <p:spPr>
          <a:xfrm flipV="1">
            <a:off x="4641649" y="5372992"/>
            <a:ext cx="802462" cy="3344"/>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sp>
        <p:nvSpPr>
          <p:cNvPr id="29" name="AutoShape 29"/>
          <p:cNvSpPr/>
          <p:nvPr/>
        </p:nvSpPr>
        <p:spPr>
          <a:xfrm flipV="1">
            <a:off x="9667243" y="5374664"/>
            <a:ext cx="802462" cy="3344"/>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sp>
        <p:nvSpPr>
          <p:cNvPr id="30" name="AutoShape 30"/>
          <p:cNvSpPr/>
          <p:nvPr/>
        </p:nvSpPr>
        <p:spPr>
          <a:xfrm>
            <a:off x="14242513" y="2691777"/>
            <a:ext cx="0" cy="5242414"/>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31" name="AutoShape 31"/>
          <p:cNvSpPr/>
          <p:nvPr/>
        </p:nvSpPr>
        <p:spPr>
          <a:xfrm flipV="1">
            <a:off x="13841282" y="5372992"/>
            <a:ext cx="1206093" cy="5016"/>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grpSp>
        <p:nvGrpSpPr>
          <p:cNvPr id="32" name="Group 32"/>
          <p:cNvGrpSpPr/>
          <p:nvPr/>
        </p:nvGrpSpPr>
        <p:grpSpPr>
          <a:xfrm>
            <a:off x="-762000" y="9412836"/>
            <a:ext cx="19326491" cy="668525"/>
            <a:chOff x="0" y="0"/>
            <a:chExt cx="5090105" cy="812800"/>
          </a:xfrm>
        </p:grpSpPr>
        <p:sp>
          <p:nvSpPr>
            <p:cNvPr id="33" name="Freeform 33"/>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34" name="TextBox 34"/>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5" name="Freeform 35"/>
          <p:cNvSpPr/>
          <p:nvPr/>
        </p:nvSpPr>
        <p:spPr>
          <a:xfrm>
            <a:off x="15047375" y="4253363"/>
            <a:ext cx="2088617" cy="2239258"/>
          </a:xfrm>
          <a:custGeom>
            <a:avLst/>
            <a:gdLst/>
            <a:ahLst/>
            <a:cxnLst/>
            <a:rect l="l" t="t" r="r" b="b"/>
            <a:pathLst>
              <a:path w="2088617" h="2239258">
                <a:moveTo>
                  <a:pt x="0" y="0"/>
                </a:moveTo>
                <a:lnTo>
                  <a:pt x="2088618" y="0"/>
                </a:lnTo>
                <a:lnTo>
                  <a:pt x="2088618" y="2239258"/>
                </a:lnTo>
                <a:lnTo>
                  <a:pt x="0" y="223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36" name="TextBox 36"/>
          <p:cNvSpPr txBox="1"/>
          <p:nvPr/>
        </p:nvSpPr>
        <p:spPr>
          <a:xfrm>
            <a:off x="6431523" y="2784492"/>
            <a:ext cx="2321157"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Frontend layer</a:t>
            </a:r>
          </a:p>
        </p:txBody>
      </p:sp>
      <p:sp>
        <p:nvSpPr>
          <p:cNvPr id="37" name="TextBox 37"/>
          <p:cNvSpPr txBox="1"/>
          <p:nvPr/>
        </p:nvSpPr>
        <p:spPr>
          <a:xfrm>
            <a:off x="10822349" y="2784492"/>
            <a:ext cx="2755579"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Backend Layer</a:t>
            </a:r>
          </a:p>
        </p:txBody>
      </p:sp>
      <p:sp>
        <p:nvSpPr>
          <p:cNvPr id="38" name="TextBox 38"/>
          <p:cNvSpPr txBox="1"/>
          <p:nvPr/>
        </p:nvSpPr>
        <p:spPr>
          <a:xfrm>
            <a:off x="7110490" y="4197272"/>
            <a:ext cx="917903"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Web UI</a:t>
            </a:r>
          </a:p>
        </p:txBody>
      </p:sp>
      <p:sp>
        <p:nvSpPr>
          <p:cNvPr id="39" name="TextBox 39"/>
          <p:cNvSpPr txBox="1"/>
          <p:nvPr/>
        </p:nvSpPr>
        <p:spPr>
          <a:xfrm>
            <a:off x="10889548" y="3565025"/>
            <a:ext cx="2621180"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Flask Backend Server</a:t>
            </a:r>
          </a:p>
        </p:txBody>
      </p:sp>
      <p:sp>
        <p:nvSpPr>
          <p:cNvPr id="40" name="TextBox 40"/>
          <p:cNvSpPr txBox="1"/>
          <p:nvPr/>
        </p:nvSpPr>
        <p:spPr>
          <a:xfrm>
            <a:off x="713789" y="3914209"/>
            <a:ext cx="1531707"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End-user</a:t>
            </a:r>
          </a:p>
        </p:txBody>
      </p:sp>
      <p:sp>
        <p:nvSpPr>
          <p:cNvPr id="41" name="TextBox 41"/>
          <p:cNvSpPr txBox="1"/>
          <p:nvPr/>
        </p:nvSpPr>
        <p:spPr>
          <a:xfrm>
            <a:off x="2721775" y="3632081"/>
            <a:ext cx="2105085" cy="834459"/>
          </a:xfrm>
          <a:prstGeom prst="rect">
            <a:avLst/>
          </a:prstGeom>
        </p:spPr>
        <p:txBody>
          <a:bodyPr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Drive-thru Kiosk</a:t>
            </a:r>
          </a:p>
          <a:p>
            <a:pPr algn="ctr">
              <a:lnSpc>
                <a:spcPts val="2158"/>
              </a:lnSpc>
            </a:pPr>
            <a:r>
              <a:rPr lang="en-US" sz="1542">
                <a:solidFill>
                  <a:srgbClr val="000000"/>
                </a:solidFill>
                <a:latin typeface="SoDo Sans" pitchFamily="2" charset="77"/>
                <a:ea typeface="SoDo Sans" pitchFamily="2" charset="77"/>
              </a:rPr>
              <a:t>with voice-ordering capability</a:t>
            </a:r>
          </a:p>
        </p:txBody>
      </p:sp>
      <p:sp>
        <p:nvSpPr>
          <p:cNvPr id="42" name="TextBox 42"/>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Product Architecture</a:t>
            </a:r>
          </a:p>
        </p:txBody>
      </p:sp>
      <p:sp>
        <p:nvSpPr>
          <p:cNvPr id="43" name="TextBox 43"/>
          <p:cNvSpPr txBox="1"/>
          <p:nvPr/>
        </p:nvSpPr>
        <p:spPr>
          <a:xfrm>
            <a:off x="14907099" y="2757171"/>
            <a:ext cx="2592687"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Database Layer</a:t>
            </a:r>
          </a:p>
        </p:txBody>
      </p:sp>
      <p:grpSp>
        <p:nvGrpSpPr>
          <p:cNvPr id="44" name="Group 44"/>
          <p:cNvGrpSpPr/>
          <p:nvPr/>
        </p:nvGrpSpPr>
        <p:grpSpPr>
          <a:xfrm>
            <a:off x="15448903" y="4989230"/>
            <a:ext cx="1285563" cy="777555"/>
            <a:chOff x="0" y="0"/>
            <a:chExt cx="963377" cy="582685"/>
          </a:xfrm>
        </p:grpSpPr>
        <p:sp>
          <p:nvSpPr>
            <p:cNvPr id="45" name="Freeform 45"/>
            <p:cNvSpPr/>
            <p:nvPr/>
          </p:nvSpPr>
          <p:spPr>
            <a:xfrm>
              <a:off x="0" y="0"/>
              <a:ext cx="963377" cy="582685"/>
            </a:xfrm>
            <a:custGeom>
              <a:avLst/>
              <a:gdLst/>
              <a:ahLst/>
              <a:cxnLst/>
              <a:rect l="l" t="t" r="r" b="b"/>
              <a:pathLst>
                <a:path w="963377" h="582685">
                  <a:moveTo>
                    <a:pt x="132488" y="0"/>
                  </a:moveTo>
                  <a:lnTo>
                    <a:pt x="830889" y="0"/>
                  </a:lnTo>
                  <a:cubicBezTo>
                    <a:pt x="904060" y="0"/>
                    <a:pt x="963377" y="59317"/>
                    <a:pt x="963377" y="132488"/>
                  </a:cubicBezTo>
                  <a:lnTo>
                    <a:pt x="963377" y="450197"/>
                  </a:lnTo>
                  <a:cubicBezTo>
                    <a:pt x="963377" y="485335"/>
                    <a:pt x="949418" y="519034"/>
                    <a:pt x="924572" y="543880"/>
                  </a:cubicBezTo>
                  <a:cubicBezTo>
                    <a:pt x="899726" y="568727"/>
                    <a:pt x="866027" y="582685"/>
                    <a:pt x="830889" y="582685"/>
                  </a:cubicBezTo>
                  <a:lnTo>
                    <a:pt x="132488" y="582685"/>
                  </a:lnTo>
                  <a:cubicBezTo>
                    <a:pt x="59317" y="582685"/>
                    <a:pt x="0" y="523368"/>
                    <a:pt x="0" y="450197"/>
                  </a:cubicBezTo>
                  <a:lnTo>
                    <a:pt x="0" y="132488"/>
                  </a:lnTo>
                  <a:cubicBezTo>
                    <a:pt x="0" y="97350"/>
                    <a:pt x="13959" y="63651"/>
                    <a:pt x="38805" y="38805"/>
                  </a:cubicBezTo>
                  <a:cubicBezTo>
                    <a:pt x="63651" y="13959"/>
                    <a:pt x="97350" y="0"/>
                    <a:pt x="132488"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46" name="TextBox 46"/>
            <p:cNvSpPr txBox="1"/>
            <p:nvPr/>
          </p:nvSpPr>
          <p:spPr>
            <a:xfrm>
              <a:off x="0" y="-57150"/>
              <a:ext cx="963377" cy="639835"/>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Menu Database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5" grpId="0" animBg="1"/>
      <p:bldP spid="26" grpId="0" animBg="1"/>
      <p:bldP spid="27" grpId="0" animBg="1"/>
      <p:bldP spid="29" grpId="0" animBg="1"/>
      <p:bldP spid="30" grpId="0" animBg="1"/>
      <p:bldP spid="31" grpId="0" animBg="1"/>
      <p:bldP spid="35" grpId="0" animBg="1"/>
      <p:bldP spid="36" grpId="0"/>
      <p:bldP spid="37" grpId="0"/>
      <p:bldP spid="38" grpId="0"/>
      <p:bldP spid="39" grpId="0"/>
      <p:bldP spid="40" grpId="0"/>
      <p:bldP spid="41"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97370" y="1550976"/>
            <a:ext cx="5948287" cy="7667698"/>
            <a:chOff x="0" y="0"/>
            <a:chExt cx="1622233" cy="2092834"/>
          </a:xfrm>
        </p:grpSpPr>
        <p:sp>
          <p:nvSpPr>
            <p:cNvPr id="11" name="Freeform 11"/>
            <p:cNvSpPr/>
            <p:nvPr/>
          </p:nvSpPr>
          <p:spPr>
            <a:xfrm>
              <a:off x="0" y="0"/>
              <a:ext cx="1622233" cy="2092834"/>
            </a:xfrm>
            <a:custGeom>
              <a:avLst/>
              <a:gdLst/>
              <a:ahLst/>
              <a:cxnLst/>
              <a:rect l="l" t="t" r="r" b="b"/>
              <a:pathLst>
                <a:path w="1622233" h="2092834">
                  <a:moveTo>
                    <a:pt x="64103" y="0"/>
                  </a:moveTo>
                  <a:lnTo>
                    <a:pt x="1558129" y="0"/>
                  </a:lnTo>
                  <a:cubicBezTo>
                    <a:pt x="1593533" y="0"/>
                    <a:pt x="1622233" y="28700"/>
                    <a:pt x="1622233" y="64103"/>
                  </a:cubicBezTo>
                  <a:lnTo>
                    <a:pt x="1622233" y="2028731"/>
                  </a:lnTo>
                  <a:cubicBezTo>
                    <a:pt x="1622233" y="2064134"/>
                    <a:pt x="1593533" y="2092834"/>
                    <a:pt x="1558129" y="2092834"/>
                  </a:cubicBezTo>
                  <a:lnTo>
                    <a:pt x="64103" y="2092834"/>
                  </a:lnTo>
                  <a:cubicBezTo>
                    <a:pt x="28700" y="2092834"/>
                    <a:pt x="0" y="2064134"/>
                    <a:pt x="0" y="2028731"/>
                  </a:cubicBezTo>
                  <a:lnTo>
                    <a:pt x="0" y="64103"/>
                  </a:lnTo>
                  <a:cubicBezTo>
                    <a:pt x="0" y="28700"/>
                    <a:pt x="28700" y="0"/>
                    <a:pt x="64103" y="0"/>
                  </a:cubicBezTo>
                  <a:close/>
                </a:path>
              </a:pathLst>
            </a:custGeom>
            <a:solidFill>
              <a:srgbClr val="D9D9D9"/>
            </a:solidFill>
          </p:spPr>
          <p:txBody>
            <a:bodyPr/>
            <a:lstStyle/>
            <a:p>
              <a:endParaRPr lang="en-US"/>
            </a:p>
          </p:txBody>
        </p:sp>
        <p:sp>
          <p:nvSpPr>
            <p:cNvPr id="12" name="TextBox 12"/>
            <p:cNvSpPr txBox="1"/>
            <p:nvPr/>
          </p:nvSpPr>
          <p:spPr>
            <a:xfrm>
              <a:off x="0" y="-38100"/>
              <a:ext cx="1622233" cy="2130934"/>
            </a:xfrm>
            <a:prstGeom prst="rect">
              <a:avLst/>
            </a:prstGeom>
          </p:spPr>
          <p:txBody>
            <a:bodyPr lIns="50800" tIns="50800" rIns="50800" bIns="50800" rtlCol="0" anchor="ctr"/>
            <a:lstStyle/>
            <a:p>
              <a:pPr algn="ctr">
                <a:lnSpc>
                  <a:spcPts val="2659"/>
                </a:lnSpc>
              </a:pPr>
              <a:endParaRPr/>
            </a:p>
          </p:txBody>
        </p:sp>
      </p:grpSp>
      <p:sp>
        <p:nvSpPr>
          <p:cNvPr id="2" name="Freeform 2"/>
          <p:cNvSpPr/>
          <p:nvPr/>
        </p:nvSpPr>
        <p:spPr>
          <a:xfrm>
            <a:off x="-228600" y="-190500"/>
            <a:ext cx="18669000" cy="10820400"/>
          </a:xfrm>
          <a:custGeom>
            <a:avLst/>
            <a:gdLst/>
            <a:ahLst/>
            <a:cxnLst/>
            <a:rect l="l" t="t" r="r" b="b"/>
            <a:pathLst>
              <a:path w="18288000" h="10450286">
                <a:moveTo>
                  <a:pt x="0" y="0"/>
                </a:moveTo>
                <a:lnTo>
                  <a:pt x="18288000" y="0"/>
                </a:lnTo>
                <a:lnTo>
                  <a:pt x="18288000" y="10450286"/>
                </a:lnTo>
                <a:lnTo>
                  <a:pt x="0" y="1045028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889719" y="7314685"/>
            <a:ext cx="2980317" cy="3521354"/>
            <a:chOff x="0" y="-38100"/>
            <a:chExt cx="812800" cy="8509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7373"/>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952500"/>
            <a:ext cx="6697976" cy="8880132"/>
            <a:chOff x="0" y="0"/>
            <a:chExt cx="1826690" cy="2423758"/>
          </a:xfrm>
        </p:grpSpPr>
        <p:sp>
          <p:nvSpPr>
            <p:cNvPr id="8" name="Freeform 8"/>
            <p:cNvSpPr/>
            <p:nvPr/>
          </p:nvSpPr>
          <p:spPr>
            <a:xfrm>
              <a:off x="0" y="0"/>
              <a:ext cx="1826690" cy="2423758"/>
            </a:xfrm>
            <a:custGeom>
              <a:avLst/>
              <a:gdLst/>
              <a:ahLst/>
              <a:cxnLst/>
              <a:rect l="l" t="t" r="r" b="b"/>
              <a:pathLst>
                <a:path w="1826690" h="2423758">
                  <a:moveTo>
                    <a:pt x="56928" y="0"/>
                  </a:moveTo>
                  <a:lnTo>
                    <a:pt x="1769762" y="0"/>
                  </a:lnTo>
                  <a:cubicBezTo>
                    <a:pt x="1784860" y="0"/>
                    <a:pt x="1799340" y="5998"/>
                    <a:pt x="1810016" y="16674"/>
                  </a:cubicBezTo>
                  <a:cubicBezTo>
                    <a:pt x="1820692" y="27350"/>
                    <a:pt x="1826690" y="41830"/>
                    <a:pt x="1826690" y="56928"/>
                  </a:cubicBezTo>
                  <a:lnTo>
                    <a:pt x="1826690" y="2366830"/>
                  </a:lnTo>
                  <a:cubicBezTo>
                    <a:pt x="1826690" y="2398271"/>
                    <a:pt x="1801202" y="2423758"/>
                    <a:pt x="1769762" y="2423758"/>
                  </a:cubicBezTo>
                  <a:lnTo>
                    <a:pt x="56928" y="2423758"/>
                  </a:lnTo>
                  <a:cubicBezTo>
                    <a:pt x="25488" y="2423758"/>
                    <a:pt x="0" y="2398271"/>
                    <a:pt x="0" y="2366830"/>
                  </a:cubicBezTo>
                  <a:lnTo>
                    <a:pt x="0" y="56928"/>
                  </a:lnTo>
                  <a:cubicBezTo>
                    <a:pt x="0" y="25488"/>
                    <a:pt x="25488" y="0"/>
                    <a:pt x="56928" y="0"/>
                  </a:cubicBezTo>
                  <a:close/>
                </a:path>
              </a:pathLst>
            </a:custGeom>
            <a:solidFill>
              <a:srgbClr val="141F29"/>
            </a:solidFill>
          </p:spPr>
          <p:txBody>
            <a:bodyPr/>
            <a:lstStyle/>
            <a:p>
              <a:endParaRPr lang="en-US"/>
            </a:p>
          </p:txBody>
        </p:sp>
        <p:sp>
          <p:nvSpPr>
            <p:cNvPr id="9" name="TextBox 9"/>
            <p:cNvSpPr txBox="1"/>
            <p:nvPr/>
          </p:nvSpPr>
          <p:spPr>
            <a:xfrm>
              <a:off x="0" y="-38100"/>
              <a:ext cx="1826690" cy="246185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35527" y="4270833"/>
            <a:ext cx="1417325" cy="2243464"/>
          </a:xfrm>
          <a:custGeom>
            <a:avLst/>
            <a:gdLst/>
            <a:ahLst/>
            <a:cxnLst/>
            <a:rect l="l" t="t" r="r" b="b"/>
            <a:pathLst>
              <a:path w="1772774" h="2808354">
                <a:moveTo>
                  <a:pt x="0" y="0"/>
                </a:moveTo>
                <a:lnTo>
                  <a:pt x="1772773" y="0"/>
                </a:lnTo>
                <a:lnTo>
                  <a:pt x="1772773" y="2808354"/>
                </a:lnTo>
                <a:lnTo>
                  <a:pt x="0" y="2808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AutoShape 14"/>
          <p:cNvSpPr/>
          <p:nvPr/>
        </p:nvSpPr>
        <p:spPr>
          <a:xfrm>
            <a:off x="1570200" y="9540621"/>
            <a:ext cx="5775459" cy="0"/>
          </a:xfrm>
          <a:prstGeom prst="line">
            <a:avLst/>
          </a:prstGeom>
          <a:ln w="46022" cap="flat">
            <a:solidFill>
              <a:srgbClr val="FFFFFF"/>
            </a:solidFill>
            <a:prstDash val="sysDot"/>
            <a:headEnd type="none" w="sm" len="sm"/>
            <a:tailEnd type="none" w="sm" len="sm"/>
          </a:ln>
        </p:spPr>
        <p:txBody>
          <a:bodyPr/>
          <a:lstStyle/>
          <a:p>
            <a:endParaRPr lang="en-US"/>
          </a:p>
        </p:txBody>
      </p:sp>
      <p:sp>
        <p:nvSpPr>
          <p:cNvPr id="15" name="TextBox 14">
            <a:extLst>
              <a:ext uri="{FF2B5EF4-FFF2-40B4-BE49-F238E27FC236}">
                <a16:creationId xmlns:a16="http://schemas.microsoft.com/office/drawing/2014/main" id="{97A45991-2275-3251-0179-F48AA16C28CC}"/>
              </a:ext>
            </a:extLst>
          </p:cNvPr>
          <p:cNvSpPr txBox="1"/>
          <p:nvPr/>
        </p:nvSpPr>
        <p:spPr>
          <a:xfrm>
            <a:off x="-297978" y="4886388"/>
            <a:ext cx="9338982" cy="584775"/>
          </a:xfrm>
          <a:prstGeom prst="rect">
            <a:avLst/>
          </a:prstGeom>
          <a:noFill/>
        </p:spPr>
        <p:txBody>
          <a:bodyPr wrap="square">
            <a:spAutoFit/>
          </a:bodyPr>
          <a:lstStyle/>
          <a:p>
            <a:pPr algn="ctr"/>
            <a:r>
              <a:rPr lang="en-CA" sz="3200" dirty="0">
                <a:solidFill>
                  <a:schemeClr val="bg1"/>
                </a:solidFill>
              </a:rPr>
              <a:t>SEE MOCKUP IN GITHUB README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2" y="4959956"/>
            <a:ext cx="5779294" cy="1414730"/>
            <a:chOff x="0" y="0"/>
            <a:chExt cx="1522119" cy="372604"/>
          </a:xfrm>
        </p:grpSpPr>
        <p:sp>
          <p:nvSpPr>
            <p:cNvPr id="3" name="Freeform 3"/>
            <p:cNvSpPr/>
            <p:nvPr/>
          </p:nvSpPr>
          <p:spPr>
            <a:xfrm>
              <a:off x="0" y="0"/>
              <a:ext cx="1522119" cy="372604"/>
            </a:xfrm>
            <a:custGeom>
              <a:avLst/>
              <a:gdLst/>
              <a:ahLst/>
              <a:cxnLst/>
              <a:rect l="l" t="t" r="r" b="b"/>
              <a:pathLst>
                <a:path w="1522119" h="372604">
                  <a:moveTo>
                    <a:pt x="68319" y="0"/>
                  </a:moveTo>
                  <a:lnTo>
                    <a:pt x="1453799" y="0"/>
                  </a:lnTo>
                  <a:cubicBezTo>
                    <a:pt x="1471919" y="0"/>
                    <a:pt x="1489296" y="7198"/>
                    <a:pt x="1502108" y="20010"/>
                  </a:cubicBezTo>
                  <a:cubicBezTo>
                    <a:pt x="1514921" y="32823"/>
                    <a:pt x="1522119" y="50200"/>
                    <a:pt x="1522119" y="68319"/>
                  </a:cubicBezTo>
                  <a:lnTo>
                    <a:pt x="1522119" y="304284"/>
                  </a:lnTo>
                  <a:cubicBezTo>
                    <a:pt x="1522119" y="342016"/>
                    <a:pt x="1491531" y="372604"/>
                    <a:pt x="1453799" y="372604"/>
                  </a:cubicBezTo>
                  <a:lnTo>
                    <a:pt x="68319" y="372604"/>
                  </a:lnTo>
                  <a:cubicBezTo>
                    <a:pt x="50200" y="372604"/>
                    <a:pt x="32823" y="365406"/>
                    <a:pt x="20010" y="352593"/>
                  </a:cubicBezTo>
                  <a:cubicBezTo>
                    <a:pt x="7198" y="339781"/>
                    <a:pt x="0" y="322404"/>
                    <a:pt x="0" y="304284"/>
                  </a:cubicBezTo>
                  <a:lnTo>
                    <a:pt x="0" y="68319"/>
                  </a:lnTo>
                  <a:cubicBezTo>
                    <a:pt x="0" y="50200"/>
                    <a:pt x="7198" y="32823"/>
                    <a:pt x="20010" y="20010"/>
                  </a:cubicBezTo>
                  <a:cubicBezTo>
                    <a:pt x="32823" y="7198"/>
                    <a:pt x="50200" y="0"/>
                    <a:pt x="6831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4" name="TextBox 4"/>
            <p:cNvSpPr txBox="1"/>
            <p:nvPr/>
          </p:nvSpPr>
          <p:spPr>
            <a:xfrm>
              <a:off x="0" y="-57150"/>
              <a:ext cx="1522119" cy="429754"/>
            </a:xfrm>
            <a:prstGeom prst="rect">
              <a:avLst/>
            </a:prstGeom>
          </p:spPr>
          <p:txBody>
            <a:bodyPr lIns="50800" tIns="50800" rIns="50800" bIns="50800" rtlCol="0" anchor="ctr"/>
            <a:lstStyle/>
            <a:p>
              <a:pPr algn="ctr">
                <a:lnSpc>
                  <a:spcPts val="3919"/>
                </a:lnSpc>
              </a:pPr>
              <a:r>
                <a:rPr lang="en-US" sz="2799">
                  <a:solidFill>
                    <a:srgbClr val="FFFFFF"/>
                  </a:solidFill>
                  <a:latin typeface="SoDo Sans" pitchFamily="2" charset="77"/>
                  <a:ea typeface="SoDo Sans" pitchFamily="2" charset="77"/>
                </a:rPr>
                <a:t>$3 billion dollar goal to become more efficient </a:t>
              </a:r>
            </a:p>
          </p:txBody>
        </p:sp>
      </p:grpSp>
      <p:grpSp>
        <p:nvGrpSpPr>
          <p:cNvPr id="5" name="Group 5"/>
          <p:cNvGrpSpPr/>
          <p:nvPr/>
        </p:nvGrpSpPr>
        <p:grpSpPr>
          <a:xfrm>
            <a:off x="1573672" y="6746160"/>
            <a:ext cx="5779294" cy="1422294"/>
            <a:chOff x="0" y="0"/>
            <a:chExt cx="1522119" cy="374596"/>
          </a:xfrm>
        </p:grpSpPr>
        <p:sp>
          <p:nvSpPr>
            <p:cNvPr id="6" name="Freeform 6"/>
            <p:cNvSpPr/>
            <p:nvPr/>
          </p:nvSpPr>
          <p:spPr>
            <a:xfrm>
              <a:off x="0" y="0"/>
              <a:ext cx="1522119" cy="374596"/>
            </a:xfrm>
            <a:custGeom>
              <a:avLst/>
              <a:gdLst/>
              <a:ahLst/>
              <a:cxnLst/>
              <a:rect l="l" t="t" r="r" b="b"/>
              <a:pathLst>
                <a:path w="1522119" h="374596">
                  <a:moveTo>
                    <a:pt x="68319" y="0"/>
                  </a:moveTo>
                  <a:lnTo>
                    <a:pt x="1453799" y="0"/>
                  </a:lnTo>
                  <a:cubicBezTo>
                    <a:pt x="1471919" y="0"/>
                    <a:pt x="1489296" y="7198"/>
                    <a:pt x="1502108" y="20010"/>
                  </a:cubicBezTo>
                  <a:cubicBezTo>
                    <a:pt x="1514921" y="32823"/>
                    <a:pt x="1522119" y="50200"/>
                    <a:pt x="1522119" y="68319"/>
                  </a:cubicBezTo>
                  <a:lnTo>
                    <a:pt x="1522119" y="306276"/>
                  </a:lnTo>
                  <a:cubicBezTo>
                    <a:pt x="1522119" y="344008"/>
                    <a:pt x="1491531" y="374596"/>
                    <a:pt x="1453799" y="374596"/>
                  </a:cubicBezTo>
                  <a:lnTo>
                    <a:pt x="68319" y="374596"/>
                  </a:lnTo>
                  <a:cubicBezTo>
                    <a:pt x="50200" y="374596"/>
                    <a:pt x="32823" y="367398"/>
                    <a:pt x="20010" y="354586"/>
                  </a:cubicBezTo>
                  <a:cubicBezTo>
                    <a:pt x="7198" y="341773"/>
                    <a:pt x="0" y="324396"/>
                    <a:pt x="0" y="306276"/>
                  </a:cubicBezTo>
                  <a:lnTo>
                    <a:pt x="0" y="68319"/>
                  </a:lnTo>
                  <a:cubicBezTo>
                    <a:pt x="0" y="50200"/>
                    <a:pt x="7198" y="32823"/>
                    <a:pt x="20010" y="20010"/>
                  </a:cubicBezTo>
                  <a:cubicBezTo>
                    <a:pt x="32823" y="7198"/>
                    <a:pt x="50200" y="0"/>
                    <a:pt x="6831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7" name="TextBox 7"/>
            <p:cNvSpPr txBox="1"/>
            <p:nvPr/>
          </p:nvSpPr>
          <p:spPr>
            <a:xfrm>
              <a:off x="0" y="-38100"/>
              <a:ext cx="1522119" cy="412696"/>
            </a:xfrm>
            <a:prstGeom prst="rect">
              <a:avLst/>
            </a:prstGeom>
          </p:spPr>
          <p:txBody>
            <a:bodyPr lIns="50800" tIns="50800" rIns="50800" bIns="50800" rtlCol="0" anchor="ctr"/>
            <a:lstStyle/>
            <a:p>
              <a:pPr algn="ctr">
                <a:lnSpc>
                  <a:spcPts val="3079"/>
                </a:lnSpc>
              </a:pPr>
              <a:r>
                <a:rPr lang="en-US" sz="2199">
                  <a:solidFill>
                    <a:srgbClr val="FFFFFF"/>
                  </a:solidFill>
                  <a:latin typeface="SoDo Sans" pitchFamily="2" charset="77"/>
                  <a:ea typeface="SoDo Sans" pitchFamily="2" charset="77"/>
                </a:rPr>
                <a:t>To expand through purpose-driven stores particularly in drive-thru stores</a:t>
              </a:r>
            </a:p>
          </p:txBody>
        </p:sp>
      </p:grpSp>
      <p:grpSp>
        <p:nvGrpSpPr>
          <p:cNvPr id="8" name="Group 8"/>
          <p:cNvGrpSpPr/>
          <p:nvPr/>
        </p:nvGrpSpPr>
        <p:grpSpPr>
          <a:xfrm>
            <a:off x="-1898858" y="-5143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1" name="Group 11"/>
          <p:cNvGrpSpPr/>
          <p:nvPr/>
        </p:nvGrpSpPr>
        <p:grpSpPr>
          <a:xfrm>
            <a:off x="14778102" y="92583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4" name="Group 14"/>
          <p:cNvGrpSpPr/>
          <p:nvPr/>
        </p:nvGrpSpPr>
        <p:grpSpPr>
          <a:xfrm>
            <a:off x="1028700" y="8438596"/>
            <a:ext cx="594545" cy="5945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7" name="Group 17"/>
          <p:cNvGrpSpPr/>
          <p:nvPr/>
        </p:nvGrpSpPr>
        <p:grpSpPr>
          <a:xfrm>
            <a:off x="195000" y="9350267"/>
            <a:ext cx="936733" cy="9367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0" name="Group 20"/>
          <p:cNvGrpSpPr/>
          <p:nvPr/>
        </p:nvGrpSpPr>
        <p:grpSpPr>
          <a:xfrm>
            <a:off x="18093000" y="504048"/>
            <a:ext cx="594545" cy="5945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3" name="Group 23"/>
          <p:cNvGrpSpPr/>
          <p:nvPr/>
        </p:nvGrpSpPr>
        <p:grpSpPr>
          <a:xfrm>
            <a:off x="17259300" y="1415719"/>
            <a:ext cx="936733" cy="93673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6" name="Group 26"/>
          <p:cNvGrpSpPr/>
          <p:nvPr/>
        </p:nvGrpSpPr>
        <p:grpSpPr>
          <a:xfrm>
            <a:off x="1618848" y="509566"/>
            <a:ext cx="10999606" cy="1206741"/>
            <a:chOff x="0" y="180975"/>
            <a:chExt cx="14666142" cy="1608988"/>
          </a:xfrm>
        </p:grpSpPr>
        <p:sp>
          <p:nvSpPr>
            <p:cNvPr id="27" name="TextBox 27"/>
            <p:cNvSpPr txBox="1"/>
            <p:nvPr/>
          </p:nvSpPr>
          <p:spPr>
            <a:xfrm>
              <a:off x="0" y="1161415"/>
              <a:ext cx="14666142" cy="628548"/>
            </a:xfrm>
            <a:prstGeom prst="rect">
              <a:avLst/>
            </a:prstGeom>
          </p:spPr>
          <p:txBody>
            <a:bodyPr lIns="0" tIns="0" rIns="0" bIns="0" rtlCol="0" anchor="t">
              <a:spAutoFit/>
            </a:bodyPr>
            <a:lstStyle/>
            <a:p>
              <a:pPr marL="0" lvl="0" indent="0">
                <a:lnSpc>
                  <a:spcPts val="3420"/>
                </a:lnSpc>
                <a:spcBef>
                  <a:spcPct val="0"/>
                </a:spcBef>
              </a:pPr>
              <a:r>
                <a:rPr lang="en-US" sz="3800">
                  <a:solidFill>
                    <a:srgbClr val="000000"/>
                  </a:solidFill>
                  <a:latin typeface="SoDo Sans" pitchFamily="2" charset="77"/>
                  <a:ea typeface="SoDo Sans" pitchFamily="2" charset="77"/>
                </a:rPr>
                <a:t>The Strategic Alignment</a:t>
              </a:r>
            </a:p>
          </p:txBody>
        </p:sp>
        <p:sp>
          <p:nvSpPr>
            <p:cNvPr id="28" name="TextBox 28"/>
            <p:cNvSpPr txBox="1"/>
            <p:nvPr/>
          </p:nvSpPr>
          <p:spPr>
            <a:xfrm>
              <a:off x="0" y="180975"/>
              <a:ext cx="14666142" cy="1050203"/>
            </a:xfrm>
            <a:prstGeom prst="rect">
              <a:avLst/>
            </a:prstGeom>
          </p:spPr>
          <p:txBody>
            <a:bodyPr lIns="0" tIns="0" rIns="0" bIns="0" rtlCol="0" anchor="t">
              <a:spAutoFit/>
            </a:bodyPr>
            <a:lstStyle/>
            <a:p>
              <a:pPr marL="0" lvl="0" indent="0">
                <a:lnSpc>
                  <a:spcPts val="5669"/>
                </a:lnSpc>
                <a:spcBef>
                  <a:spcPct val="0"/>
                </a:spcBef>
              </a:pPr>
              <a:r>
                <a:rPr lang="en-US" sz="6299">
                  <a:solidFill>
                    <a:srgbClr val="000000"/>
                  </a:solidFill>
                  <a:latin typeface="SoDo Sans" pitchFamily="2" charset="77"/>
                  <a:ea typeface="SoDo Sans" pitchFamily="2" charset="77"/>
                </a:rPr>
                <a:t>Business Case</a:t>
              </a:r>
            </a:p>
          </p:txBody>
        </p:sp>
      </p:grpSp>
      <p:sp>
        <p:nvSpPr>
          <p:cNvPr id="29" name="AutoShape 29"/>
          <p:cNvSpPr/>
          <p:nvPr/>
        </p:nvSpPr>
        <p:spPr>
          <a:xfrm>
            <a:off x="9246272" y="-356096"/>
            <a:ext cx="0" cy="11157446"/>
          </a:xfrm>
          <a:prstGeom prst="line">
            <a:avLst/>
          </a:prstGeom>
          <a:ln w="38100" cap="flat">
            <a:solidFill>
              <a:srgbClr val="000000"/>
            </a:solidFill>
            <a:prstDash val="solid"/>
            <a:headEnd type="none" w="sm" len="sm"/>
            <a:tailEnd type="none" w="sm" len="sm"/>
          </a:ln>
        </p:spPr>
        <p:txBody>
          <a:bodyPr/>
          <a:lstStyle/>
          <a:p>
            <a:endParaRPr lang="en-US">
              <a:latin typeface="SoDo Sans" pitchFamily="2" charset="77"/>
              <a:ea typeface="SoDo Sans" pitchFamily="2" charset="77"/>
            </a:endParaRPr>
          </a:p>
        </p:txBody>
      </p:sp>
      <p:sp>
        <p:nvSpPr>
          <p:cNvPr id="30" name="Freeform 30"/>
          <p:cNvSpPr/>
          <p:nvPr/>
        </p:nvSpPr>
        <p:spPr>
          <a:xfrm rot="-2170488">
            <a:off x="8996485" y="2418648"/>
            <a:ext cx="499575" cy="842842"/>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31" name="TextBox 31"/>
          <p:cNvSpPr txBox="1"/>
          <p:nvPr/>
        </p:nvSpPr>
        <p:spPr>
          <a:xfrm>
            <a:off x="1637620" y="2346789"/>
            <a:ext cx="6466659" cy="1056571"/>
          </a:xfrm>
          <a:prstGeom prst="rect">
            <a:avLst/>
          </a:prstGeom>
        </p:spPr>
        <p:txBody>
          <a:bodyPr wrap="square" lIns="0" tIns="0" rIns="0" bIns="0" rtlCol="0" anchor="t">
            <a:spAutoFit/>
          </a:bodyPr>
          <a:lstStyle/>
          <a:p>
            <a:pPr>
              <a:lnSpc>
                <a:spcPts val="4199"/>
              </a:lnSpc>
              <a:spcBef>
                <a:spcPct val="0"/>
              </a:spcBef>
            </a:pPr>
            <a:r>
              <a:rPr lang="en-US" sz="2999">
                <a:solidFill>
                  <a:srgbClr val="000000"/>
                </a:solidFill>
                <a:latin typeface="SoDo Sans" pitchFamily="2" charset="77"/>
                <a:ea typeface="SoDo Sans" pitchFamily="2" charset="77"/>
              </a:rPr>
              <a:t>Starbucks Triple Shot Reinvention Strategy for 2030 has 5 goals.</a:t>
            </a:r>
          </a:p>
        </p:txBody>
      </p:sp>
      <p:sp>
        <p:nvSpPr>
          <p:cNvPr id="32" name="TextBox 32"/>
          <p:cNvSpPr txBox="1"/>
          <p:nvPr/>
        </p:nvSpPr>
        <p:spPr>
          <a:xfrm>
            <a:off x="1618848" y="3734424"/>
            <a:ext cx="6241331" cy="955390"/>
          </a:xfrm>
          <a:prstGeom prst="rect">
            <a:avLst/>
          </a:prstGeom>
        </p:spPr>
        <p:txBody>
          <a:bodyPr lIns="0" tIns="0" rIns="0" bIns="0" rtlCol="0" anchor="t">
            <a:spAutoFit/>
          </a:bodyPr>
          <a:lstStyle/>
          <a:p>
            <a:pPr>
              <a:lnSpc>
                <a:spcPts val="3779"/>
              </a:lnSpc>
              <a:spcBef>
                <a:spcPct val="0"/>
              </a:spcBef>
            </a:pPr>
            <a:r>
              <a:rPr lang="en-US" sz="2699">
                <a:solidFill>
                  <a:srgbClr val="000000"/>
                </a:solidFill>
                <a:latin typeface="SoDo Sans" pitchFamily="2" charset="77"/>
                <a:ea typeface="SoDo Sans" pitchFamily="2" charset="77"/>
              </a:rPr>
              <a:t>We want to focus on 2 of the major ones</a:t>
            </a:r>
          </a:p>
        </p:txBody>
      </p:sp>
      <p:sp>
        <p:nvSpPr>
          <p:cNvPr id="33" name="Freeform 33"/>
          <p:cNvSpPr/>
          <p:nvPr/>
        </p:nvSpPr>
        <p:spPr>
          <a:xfrm rot="-2170488">
            <a:off x="9127498" y="6460060"/>
            <a:ext cx="499575" cy="842842"/>
          </a:xfrm>
          <a:custGeom>
            <a:avLst/>
            <a:gdLst/>
            <a:ahLst/>
            <a:cxnLst/>
            <a:rect l="l" t="t" r="r" b="b"/>
            <a:pathLst>
              <a:path w="499575" h="842842">
                <a:moveTo>
                  <a:pt x="0" y="0"/>
                </a:moveTo>
                <a:lnTo>
                  <a:pt x="499575" y="0"/>
                </a:lnTo>
                <a:lnTo>
                  <a:pt x="499575" y="842841"/>
                </a:lnTo>
                <a:lnTo>
                  <a:pt x="0" y="842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34" name="TextBox 34"/>
          <p:cNvSpPr txBox="1"/>
          <p:nvPr/>
        </p:nvSpPr>
        <p:spPr>
          <a:xfrm>
            <a:off x="9753552" y="1465675"/>
            <a:ext cx="6553243" cy="479618"/>
          </a:xfrm>
          <a:prstGeom prst="rect">
            <a:avLst/>
          </a:prstGeom>
        </p:spPr>
        <p:txBody>
          <a:bodyPr wrap="square" lIns="0" tIns="0" rIns="0" bIns="0" rtlCol="0" anchor="t">
            <a:spAutoFit/>
          </a:bodyPr>
          <a:lstStyle/>
          <a:p>
            <a:pPr>
              <a:lnSpc>
                <a:spcPts val="3850"/>
              </a:lnSpc>
            </a:pPr>
            <a:r>
              <a:rPr lang="en-US" sz="2750" b="1">
                <a:solidFill>
                  <a:srgbClr val="000000"/>
                </a:solidFill>
                <a:latin typeface="SoDo Sans" pitchFamily="2" charset="77"/>
                <a:ea typeface="SoDo Sans" pitchFamily="2" charset="77"/>
              </a:rPr>
              <a:t>Automated Drive-Thru Order Taking</a:t>
            </a:r>
          </a:p>
        </p:txBody>
      </p:sp>
      <p:sp>
        <p:nvSpPr>
          <p:cNvPr id="35" name="TextBox 35"/>
          <p:cNvSpPr txBox="1"/>
          <p:nvPr/>
        </p:nvSpPr>
        <p:spPr>
          <a:xfrm>
            <a:off x="9753553" y="2120364"/>
            <a:ext cx="6743080" cy="259827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SoDo Sans" pitchFamily="2" charset="77"/>
                <a:ea typeface="SoDo Sans" pitchFamily="2" charset="77"/>
              </a:rPr>
              <a:t>Our model streamlines the ordering process at drive-</a:t>
            </a:r>
            <a:r>
              <a:rPr lang="en-US" sz="2399" err="1">
                <a:solidFill>
                  <a:srgbClr val="000000"/>
                </a:solidFill>
                <a:latin typeface="SoDo Sans" pitchFamily="2" charset="77"/>
                <a:ea typeface="SoDo Sans" pitchFamily="2" charset="77"/>
              </a:rPr>
              <a:t>thrus</a:t>
            </a:r>
            <a:r>
              <a:rPr lang="en-US" sz="2399">
                <a:solidFill>
                  <a:srgbClr val="000000"/>
                </a:solidFill>
                <a:latin typeface="SoDo Sans" pitchFamily="2" charset="77"/>
                <a:ea typeface="SoDo Sans" pitchFamily="2" charset="77"/>
              </a:rPr>
              <a:t>, leading to significant time savings. This automation allows employees to dedicate more time to crafting high-quality beverages, enhancing overall operational efficiency.</a:t>
            </a:r>
          </a:p>
        </p:txBody>
      </p:sp>
      <p:sp>
        <p:nvSpPr>
          <p:cNvPr id="36" name="TextBox 36"/>
          <p:cNvSpPr txBox="1"/>
          <p:nvPr/>
        </p:nvSpPr>
        <p:spPr>
          <a:xfrm>
            <a:off x="9827662" y="5452777"/>
            <a:ext cx="6479105" cy="955390"/>
          </a:xfrm>
          <a:prstGeom prst="rect">
            <a:avLst/>
          </a:prstGeom>
        </p:spPr>
        <p:txBody>
          <a:bodyPr wrap="square" lIns="0" tIns="0" rIns="0" bIns="0" rtlCol="0" anchor="t">
            <a:spAutoFit/>
          </a:bodyPr>
          <a:lstStyle/>
          <a:p>
            <a:pPr>
              <a:lnSpc>
                <a:spcPts val="3779"/>
              </a:lnSpc>
            </a:pPr>
            <a:r>
              <a:rPr lang="en-US" sz="2699" b="1">
                <a:solidFill>
                  <a:srgbClr val="000000"/>
                </a:solidFill>
                <a:latin typeface="SoDo Sans" pitchFamily="2" charset="77"/>
                <a:ea typeface="SoDo Sans" pitchFamily="2" charset="77"/>
              </a:rPr>
              <a:t>Enhanced Customer Experience and Sales Opportunities</a:t>
            </a:r>
          </a:p>
        </p:txBody>
      </p:sp>
      <p:sp>
        <p:nvSpPr>
          <p:cNvPr id="37" name="TextBox 37"/>
          <p:cNvSpPr txBox="1"/>
          <p:nvPr/>
        </p:nvSpPr>
        <p:spPr>
          <a:xfrm>
            <a:off x="9827663" y="6462391"/>
            <a:ext cx="6668970" cy="3034292"/>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SoDo Sans" pitchFamily="2" charset="77"/>
                <a:ea typeface="SoDo Sans" pitchFamily="2" charset="77"/>
              </a:rPr>
              <a:t>The model supports multi-language ordering and integrates seamlessly with Starbucks' loyalty program. Additionally, it opens new avenues for increasing ticket sizes through targeted, data-driven promotions of new menu items, enriching the overall customer experience.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P spid="33" grpId="0" animBg="1"/>
      <p:bldP spid="34" grpId="0"/>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FF5"/>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7D2A45B-E00B-8EE8-021D-93DC503FE21C}"/>
              </a:ext>
            </a:extLst>
          </p:cNvPr>
          <p:cNvSpPr/>
          <p:nvPr/>
        </p:nvSpPr>
        <p:spPr>
          <a:xfrm>
            <a:off x="12146125" y="5418060"/>
            <a:ext cx="5559253" cy="4602240"/>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F9F3612-B866-9946-17E9-828DCD8A789A}"/>
              </a:ext>
            </a:extLst>
          </p:cNvPr>
          <p:cNvSpPr/>
          <p:nvPr/>
        </p:nvSpPr>
        <p:spPr>
          <a:xfrm>
            <a:off x="627435" y="5418060"/>
            <a:ext cx="11354238" cy="4602239"/>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B14FAC73-3CC1-DC50-2A14-5B5C0E8E153A}"/>
              </a:ext>
            </a:extLst>
          </p:cNvPr>
          <p:cNvSpPr/>
          <p:nvPr/>
        </p:nvSpPr>
        <p:spPr>
          <a:xfrm>
            <a:off x="12401682" y="2046502"/>
            <a:ext cx="5733918" cy="1677842"/>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growth of a company&#10;&#10;Description automatically generated with medium confidence">
            <a:extLst>
              <a:ext uri="{FF2B5EF4-FFF2-40B4-BE49-F238E27FC236}">
                <a16:creationId xmlns:a16="http://schemas.microsoft.com/office/drawing/2014/main" id="{B4514AC8-D4CA-A472-E28A-8FD3E8AA8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61" y="5762801"/>
            <a:ext cx="10895009" cy="3963547"/>
          </a:xfrm>
          <a:prstGeom prst="rect">
            <a:avLst/>
          </a:prstGeom>
          <a:effectLst>
            <a:outerShdw blurRad="50800" dist="50800" dir="5400000" sx="19180" sy="19180" algn="ctr" rotWithShape="0">
              <a:srgbClr val="000000">
                <a:alpha val="73553"/>
              </a:srgbClr>
            </a:outerShdw>
          </a:effectLst>
        </p:spPr>
      </p:pic>
      <p:pic>
        <p:nvPicPr>
          <p:cNvPr id="5" name="Picture 4" descr="A graph of a number of people&#10;&#10;Description automatically generated with medium confidence">
            <a:extLst>
              <a:ext uri="{FF2B5EF4-FFF2-40B4-BE49-F238E27FC236}">
                <a16:creationId xmlns:a16="http://schemas.microsoft.com/office/drawing/2014/main" id="{E73F004E-2518-6D8C-4BC5-7DA4E9C87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6353" y="5687574"/>
            <a:ext cx="4879386" cy="4183987"/>
          </a:xfrm>
          <a:prstGeom prst="rect">
            <a:avLst/>
          </a:prstGeom>
          <a:effectLst>
            <a:outerShdw blurRad="50800" dist="50800" dir="5400000" sx="25000" sy="25000" algn="ctr" rotWithShape="0">
              <a:srgbClr val="000000">
                <a:alpha val="43137"/>
              </a:srgbClr>
            </a:outerShdw>
          </a:effectLst>
        </p:spPr>
      </p:pic>
      <p:sp>
        <p:nvSpPr>
          <p:cNvPr id="7" name="TextBox 27">
            <a:extLst>
              <a:ext uri="{FF2B5EF4-FFF2-40B4-BE49-F238E27FC236}">
                <a16:creationId xmlns:a16="http://schemas.microsoft.com/office/drawing/2014/main" id="{9FD6B17A-1C00-9E52-50CC-97AAFD37D846}"/>
              </a:ext>
            </a:extLst>
          </p:cNvPr>
          <p:cNvSpPr txBox="1"/>
          <p:nvPr/>
        </p:nvSpPr>
        <p:spPr>
          <a:xfrm>
            <a:off x="657410" y="1297824"/>
            <a:ext cx="10999606" cy="471411"/>
          </a:xfrm>
          <a:prstGeom prst="rect">
            <a:avLst/>
          </a:prstGeom>
        </p:spPr>
        <p:txBody>
          <a:bodyPr lIns="0" tIns="0" rIns="0" bIns="0" rtlCol="0" anchor="t">
            <a:spAutoFit/>
          </a:bodyPr>
          <a:lstStyle/>
          <a:p>
            <a:pPr marL="0" lvl="0" indent="0">
              <a:lnSpc>
                <a:spcPts val="3420"/>
              </a:lnSpc>
              <a:spcBef>
                <a:spcPct val="0"/>
              </a:spcBef>
            </a:pPr>
            <a:r>
              <a:rPr lang="en-US" sz="3800">
                <a:solidFill>
                  <a:srgbClr val="000000"/>
                </a:solidFill>
                <a:latin typeface="SoDo Sans" pitchFamily="2" charset="77"/>
                <a:ea typeface="SoDo Sans" pitchFamily="2" charset="77"/>
              </a:rPr>
              <a:t>Projected Numbers</a:t>
            </a:r>
          </a:p>
        </p:txBody>
      </p:sp>
      <p:sp>
        <p:nvSpPr>
          <p:cNvPr id="8" name="TextBox 28">
            <a:extLst>
              <a:ext uri="{FF2B5EF4-FFF2-40B4-BE49-F238E27FC236}">
                <a16:creationId xmlns:a16="http://schemas.microsoft.com/office/drawing/2014/main" id="{714316BA-7CB6-68BE-978D-78A7D1BE87A9}"/>
              </a:ext>
            </a:extLst>
          </p:cNvPr>
          <p:cNvSpPr txBox="1"/>
          <p:nvPr/>
        </p:nvSpPr>
        <p:spPr>
          <a:xfrm>
            <a:off x="657410" y="510172"/>
            <a:ext cx="10999606" cy="787652"/>
          </a:xfrm>
          <a:prstGeom prst="rect">
            <a:avLst/>
          </a:prstGeom>
        </p:spPr>
        <p:txBody>
          <a:bodyPr lIns="0" tIns="0" rIns="0" bIns="0" rtlCol="0" anchor="t">
            <a:spAutoFit/>
          </a:bodyPr>
          <a:lstStyle/>
          <a:p>
            <a:pPr marL="0" lvl="0" indent="0">
              <a:lnSpc>
                <a:spcPts val="5669"/>
              </a:lnSpc>
              <a:spcBef>
                <a:spcPct val="0"/>
              </a:spcBef>
            </a:pPr>
            <a:r>
              <a:rPr lang="en-US" sz="6299">
                <a:solidFill>
                  <a:srgbClr val="000000"/>
                </a:solidFill>
                <a:latin typeface="SoDo Sans" pitchFamily="2" charset="77"/>
                <a:ea typeface="SoDo Sans" pitchFamily="2" charset="77"/>
              </a:rPr>
              <a:t>Business Case</a:t>
            </a:r>
          </a:p>
        </p:txBody>
      </p:sp>
      <p:sp>
        <p:nvSpPr>
          <p:cNvPr id="10" name="TextBox 9">
            <a:extLst>
              <a:ext uri="{FF2B5EF4-FFF2-40B4-BE49-F238E27FC236}">
                <a16:creationId xmlns:a16="http://schemas.microsoft.com/office/drawing/2014/main" id="{A3FE0E9A-A4BD-A48D-48D1-BFED7D2F46C4}"/>
              </a:ext>
            </a:extLst>
          </p:cNvPr>
          <p:cNvSpPr txBox="1"/>
          <p:nvPr/>
        </p:nvSpPr>
        <p:spPr>
          <a:xfrm>
            <a:off x="1251118" y="2001740"/>
            <a:ext cx="11161747" cy="3416320"/>
          </a:xfrm>
          <a:prstGeom prst="rect">
            <a:avLst/>
          </a:prstGeom>
          <a:noFill/>
        </p:spPr>
        <p:txBody>
          <a:bodyPr wrap="square">
            <a:spAutoFit/>
          </a:bodyPr>
          <a:lstStyle/>
          <a:p>
            <a:r>
              <a:rPr lang="en-US" sz="2400"/>
              <a:t>By automating simple tasks, we aim to reduce barista shifts by less than half per store, leveraging the average salary of ~$35,000; this approach leads to significant cost savings and a break-even point by Year 3.</a:t>
            </a:r>
          </a:p>
          <a:p>
            <a:endParaRPr lang="en-US" sz="2400"/>
          </a:p>
          <a:p>
            <a:r>
              <a:rPr lang="en-US" sz="2400"/>
              <a:t>Setup costs include initial development, hardware, training security measures, cloud storage costs, maintenance, marketing, &amp; legal</a:t>
            </a:r>
          </a:p>
          <a:p>
            <a:endParaRPr lang="en-US" sz="2400"/>
          </a:p>
          <a:p>
            <a:r>
              <a:rPr lang="en-US" sz="2400"/>
              <a:t>Automation in new store openings results in lower initial hiring costs, thus achieving incremental cost savings for each additional store.</a:t>
            </a:r>
          </a:p>
        </p:txBody>
      </p:sp>
      <p:sp>
        <p:nvSpPr>
          <p:cNvPr id="11" name="Freeform 30">
            <a:extLst>
              <a:ext uri="{FF2B5EF4-FFF2-40B4-BE49-F238E27FC236}">
                <a16:creationId xmlns:a16="http://schemas.microsoft.com/office/drawing/2014/main" id="{E6AD1569-5A2C-BCAA-9CBD-E6E34E7DD2D6}"/>
              </a:ext>
            </a:extLst>
          </p:cNvPr>
          <p:cNvSpPr/>
          <p:nvPr/>
        </p:nvSpPr>
        <p:spPr>
          <a:xfrm rot="-2170488">
            <a:off x="810431" y="2269100"/>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2" name="Freeform 30">
            <a:extLst>
              <a:ext uri="{FF2B5EF4-FFF2-40B4-BE49-F238E27FC236}">
                <a16:creationId xmlns:a16="http://schemas.microsoft.com/office/drawing/2014/main" id="{2CDE85B2-64C2-031F-4430-CB2F2CF1D20F}"/>
              </a:ext>
            </a:extLst>
          </p:cNvPr>
          <p:cNvSpPr/>
          <p:nvPr/>
        </p:nvSpPr>
        <p:spPr>
          <a:xfrm rot="-2170488">
            <a:off x="780456" y="3445014"/>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4" name="TextBox 13">
            <a:extLst>
              <a:ext uri="{FF2B5EF4-FFF2-40B4-BE49-F238E27FC236}">
                <a16:creationId xmlns:a16="http://schemas.microsoft.com/office/drawing/2014/main" id="{454B5BCB-B04A-B723-BF44-386A7DEC1212}"/>
              </a:ext>
            </a:extLst>
          </p:cNvPr>
          <p:cNvSpPr txBox="1"/>
          <p:nvPr/>
        </p:nvSpPr>
        <p:spPr>
          <a:xfrm>
            <a:off x="12273903" y="4941932"/>
            <a:ext cx="5303696" cy="461665"/>
          </a:xfrm>
          <a:prstGeom prst="rect">
            <a:avLst/>
          </a:prstGeom>
          <a:noFill/>
        </p:spPr>
        <p:txBody>
          <a:bodyPr wrap="none" rtlCol="0">
            <a:spAutoFit/>
          </a:bodyPr>
          <a:lstStyle/>
          <a:p>
            <a:r>
              <a:rPr lang="en-US" sz="2400"/>
              <a:t>Total ROI by year 3 will be about ~$101M</a:t>
            </a:r>
          </a:p>
        </p:txBody>
      </p:sp>
      <p:pic>
        <p:nvPicPr>
          <p:cNvPr id="19" name="Picture 18">
            <a:extLst>
              <a:ext uri="{FF2B5EF4-FFF2-40B4-BE49-F238E27FC236}">
                <a16:creationId xmlns:a16="http://schemas.microsoft.com/office/drawing/2014/main" id="{91DB03AB-C3DD-7436-9E2B-05D4F05F5682}"/>
              </a:ext>
            </a:extLst>
          </p:cNvPr>
          <p:cNvPicPr>
            <a:picLocks noChangeAspect="1"/>
          </p:cNvPicPr>
          <p:nvPr/>
        </p:nvPicPr>
        <p:blipFill>
          <a:blip r:embed="rId6"/>
          <a:stretch>
            <a:fillRect/>
          </a:stretch>
        </p:blipFill>
        <p:spPr>
          <a:xfrm>
            <a:off x="12628461" y="2238900"/>
            <a:ext cx="5291542" cy="1293046"/>
          </a:xfrm>
          <a:prstGeom prst="rect">
            <a:avLst/>
          </a:prstGeom>
        </p:spPr>
      </p:pic>
      <p:sp>
        <p:nvSpPr>
          <p:cNvPr id="2" name="Freeform 30">
            <a:extLst>
              <a:ext uri="{FF2B5EF4-FFF2-40B4-BE49-F238E27FC236}">
                <a16:creationId xmlns:a16="http://schemas.microsoft.com/office/drawing/2014/main" id="{A2F43719-F242-28DC-7538-7F737FDEA4D9}"/>
              </a:ext>
            </a:extLst>
          </p:cNvPr>
          <p:cNvSpPr/>
          <p:nvPr/>
        </p:nvSpPr>
        <p:spPr>
          <a:xfrm rot="-2170488">
            <a:off x="780455" y="4620928"/>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Tree>
    <p:extLst>
      <p:ext uri="{BB962C8B-B14F-4D97-AF65-F5344CB8AC3E}">
        <p14:creationId xmlns:p14="http://schemas.microsoft.com/office/powerpoint/2010/main" val="36793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20" grpId="0" animBg="1"/>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0">
            <a:extLst>
              <a:ext uri="{FF2B5EF4-FFF2-40B4-BE49-F238E27FC236}">
                <a16:creationId xmlns:a16="http://schemas.microsoft.com/office/drawing/2014/main" id="{7089C287-1ED3-07B7-BD7E-27120BBC89C6}"/>
              </a:ext>
            </a:extLst>
          </p:cNvPr>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Risks and Mitigation</a:t>
            </a:r>
          </a:p>
        </p:txBody>
      </p:sp>
      <p:grpSp>
        <p:nvGrpSpPr>
          <p:cNvPr id="3" name="Group 2">
            <a:extLst>
              <a:ext uri="{FF2B5EF4-FFF2-40B4-BE49-F238E27FC236}">
                <a16:creationId xmlns:a16="http://schemas.microsoft.com/office/drawing/2014/main" id="{2998C6BB-FD85-0A12-64D8-58D7E1B1A9F1}"/>
              </a:ext>
            </a:extLst>
          </p:cNvPr>
          <p:cNvGrpSpPr/>
          <p:nvPr/>
        </p:nvGrpSpPr>
        <p:grpSpPr>
          <a:xfrm>
            <a:off x="292099" y="2417310"/>
            <a:ext cx="7933100" cy="6696830"/>
            <a:chOff x="42896" y="1199577"/>
            <a:chExt cx="5718676" cy="4165352"/>
          </a:xfrm>
        </p:grpSpPr>
        <p:sp>
          <p:nvSpPr>
            <p:cNvPr id="5" name="TextBox 4">
              <a:extLst>
                <a:ext uri="{FF2B5EF4-FFF2-40B4-BE49-F238E27FC236}">
                  <a16:creationId xmlns:a16="http://schemas.microsoft.com/office/drawing/2014/main" id="{C053136F-C5A3-02CE-F6BF-19E4CF120BB2}"/>
                </a:ext>
              </a:extLst>
            </p:cNvPr>
            <p:cNvSpPr txBox="1"/>
            <p:nvPr/>
          </p:nvSpPr>
          <p:spPr>
            <a:xfrm>
              <a:off x="42896" y="1199577"/>
              <a:ext cx="1685926" cy="216958"/>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b="1" kern="0">
                  <a:solidFill>
                    <a:sysClr val="windowText" lastClr="000000"/>
                  </a:solidFill>
                  <a:latin typeface="SoDo Sans" pitchFamily="2" charset="77"/>
                  <a:ea typeface="SoDo Sans" pitchFamily="2" charset="77"/>
                </a:rPr>
                <a:t>Probability</a:t>
              </a:r>
            </a:p>
          </p:txBody>
        </p:sp>
        <p:grpSp>
          <p:nvGrpSpPr>
            <p:cNvPr id="6" name="Group 5">
              <a:extLst>
                <a:ext uri="{FF2B5EF4-FFF2-40B4-BE49-F238E27FC236}">
                  <a16:creationId xmlns:a16="http://schemas.microsoft.com/office/drawing/2014/main" id="{8B366A76-B320-6B2E-7AA7-9A7600410399}"/>
                </a:ext>
              </a:extLst>
            </p:cNvPr>
            <p:cNvGrpSpPr/>
            <p:nvPr/>
          </p:nvGrpSpPr>
          <p:grpSpPr>
            <a:xfrm>
              <a:off x="556310" y="1482042"/>
              <a:ext cx="5205262" cy="3882887"/>
              <a:chOff x="556310" y="1482042"/>
              <a:chExt cx="5205262" cy="3882887"/>
            </a:xfrm>
          </p:grpSpPr>
          <p:cxnSp>
            <p:nvCxnSpPr>
              <p:cNvPr id="7" name="Straight Connector 6">
                <a:extLst>
                  <a:ext uri="{FF2B5EF4-FFF2-40B4-BE49-F238E27FC236}">
                    <a16:creationId xmlns:a16="http://schemas.microsoft.com/office/drawing/2014/main" id="{99699A9A-C5B7-92DC-39ED-CDB77CBE8F55}"/>
                  </a:ext>
                </a:extLst>
              </p:cNvPr>
              <p:cNvCxnSpPr/>
              <p:nvPr/>
            </p:nvCxnSpPr>
            <p:spPr>
              <a:xfrm>
                <a:off x="882323" y="1482042"/>
                <a:ext cx="0" cy="3600000"/>
              </a:xfrm>
              <a:prstGeom prst="line">
                <a:avLst/>
              </a:prstGeom>
              <a:ln>
                <a:headEnd type="arrow"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C0BD0A03-A724-70EF-C8BE-96FABAF77050}"/>
                  </a:ext>
                </a:extLst>
              </p:cNvPr>
              <p:cNvCxnSpPr/>
              <p:nvPr/>
            </p:nvCxnSpPr>
            <p:spPr>
              <a:xfrm flipH="1">
                <a:off x="882323" y="5082042"/>
                <a:ext cx="3600000" cy="0"/>
              </a:xfrm>
              <a:prstGeom prst="line">
                <a:avLst/>
              </a:prstGeom>
              <a:ln>
                <a:headEnd type="arrow" w="med" len="med"/>
                <a:tailEnd type="none" w="med" len="med"/>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73B3B0C4-E98F-DBAF-5BBE-C555D3803D56}"/>
                  </a:ext>
                </a:extLst>
              </p:cNvPr>
              <p:cNvSpPr txBox="1"/>
              <p:nvPr/>
            </p:nvSpPr>
            <p:spPr>
              <a:xfrm>
                <a:off x="4075646" y="4967876"/>
                <a:ext cx="1685926" cy="216958"/>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b="1" kern="0">
                    <a:solidFill>
                      <a:sysClr val="windowText" lastClr="000000"/>
                    </a:solidFill>
                    <a:latin typeface="SoDo Sans" pitchFamily="2" charset="77"/>
                    <a:ea typeface="SoDo Sans" pitchFamily="2" charset="77"/>
                  </a:rPr>
                  <a:t>Impact</a:t>
                </a:r>
              </a:p>
            </p:txBody>
          </p:sp>
          <p:cxnSp>
            <p:nvCxnSpPr>
              <p:cNvPr id="10" name="Straight Connector 9">
                <a:extLst>
                  <a:ext uri="{FF2B5EF4-FFF2-40B4-BE49-F238E27FC236}">
                    <a16:creationId xmlns:a16="http://schemas.microsoft.com/office/drawing/2014/main" id="{ED64AC3F-5DAE-E124-C601-D9650C2A91F8}"/>
                  </a:ext>
                </a:extLst>
              </p:cNvPr>
              <p:cNvCxnSpPr/>
              <p:nvPr/>
            </p:nvCxnSpPr>
            <p:spPr>
              <a:xfrm flipH="1">
                <a:off x="882322" y="3872817"/>
                <a:ext cx="3600000" cy="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EFA6D7-306A-0984-A5F2-51F0A05A66D1}"/>
                  </a:ext>
                </a:extLst>
              </p:cNvPr>
              <p:cNvCxnSpPr/>
              <p:nvPr/>
            </p:nvCxnSpPr>
            <p:spPr>
              <a:xfrm flipH="1">
                <a:off x="882321" y="2684158"/>
                <a:ext cx="3600001" cy="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8E4ED2-F6FB-77D6-3A67-B4ABFB1A6368}"/>
                  </a:ext>
                </a:extLst>
              </p:cNvPr>
              <p:cNvCxnSpPr/>
              <p:nvPr/>
            </p:nvCxnSpPr>
            <p:spPr>
              <a:xfrm flipV="1">
                <a:off x="2081120" y="1482042"/>
                <a:ext cx="0" cy="36000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D69124-E33A-B8B2-26A4-FCEEFBE0B8D8}"/>
                  </a:ext>
                </a:extLst>
              </p:cNvPr>
              <p:cNvCxnSpPr/>
              <p:nvPr/>
            </p:nvCxnSpPr>
            <p:spPr>
              <a:xfrm flipV="1">
                <a:off x="3281721" y="1482042"/>
                <a:ext cx="0" cy="360000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D8A36EF-1F73-0408-20FF-1151D8AF848C}"/>
                  </a:ext>
                </a:extLst>
              </p:cNvPr>
              <p:cNvSpPr txBox="1"/>
              <p:nvPr/>
            </p:nvSpPr>
            <p:spPr>
              <a:xfrm>
                <a:off x="882323" y="5147971"/>
                <a:ext cx="1198796" cy="216958"/>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Low</a:t>
                </a:r>
              </a:p>
            </p:txBody>
          </p:sp>
          <p:sp>
            <p:nvSpPr>
              <p:cNvPr id="15" name="TextBox 14">
                <a:extLst>
                  <a:ext uri="{FF2B5EF4-FFF2-40B4-BE49-F238E27FC236}">
                    <a16:creationId xmlns:a16="http://schemas.microsoft.com/office/drawing/2014/main" id="{F2FD42CE-8DC7-DEA4-7C6E-7B0588FF732B}"/>
                  </a:ext>
                </a:extLst>
              </p:cNvPr>
              <p:cNvSpPr txBox="1"/>
              <p:nvPr/>
            </p:nvSpPr>
            <p:spPr>
              <a:xfrm>
                <a:off x="2081119" y="5147971"/>
                <a:ext cx="1198796" cy="216958"/>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Medium</a:t>
                </a:r>
              </a:p>
            </p:txBody>
          </p:sp>
          <p:sp>
            <p:nvSpPr>
              <p:cNvPr id="16" name="TextBox 15">
                <a:extLst>
                  <a:ext uri="{FF2B5EF4-FFF2-40B4-BE49-F238E27FC236}">
                    <a16:creationId xmlns:a16="http://schemas.microsoft.com/office/drawing/2014/main" id="{B642FBBF-0761-E6C9-E077-D6268A06F6C1}"/>
                  </a:ext>
                </a:extLst>
              </p:cNvPr>
              <p:cNvSpPr txBox="1"/>
              <p:nvPr/>
            </p:nvSpPr>
            <p:spPr>
              <a:xfrm>
                <a:off x="3281721" y="5147971"/>
                <a:ext cx="1198796" cy="216958"/>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High</a:t>
                </a:r>
              </a:p>
            </p:txBody>
          </p:sp>
          <p:grpSp>
            <p:nvGrpSpPr>
              <p:cNvPr id="17" name="Group 16">
                <a:extLst>
                  <a:ext uri="{FF2B5EF4-FFF2-40B4-BE49-F238E27FC236}">
                    <a16:creationId xmlns:a16="http://schemas.microsoft.com/office/drawing/2014/main" id="{9149A48C-E208-98A6-6233-8BC234758073}"/>
                  </a:ext>
                </a:extLst>
              </p:cNvPr>
              <p:cNvGrpSpPr/>
              <p:nvPr/>
            </p:nvGrpSpPr>
            <p:grpSpPr>
              <a:xfrm rot="16200000">
                <a:off x="-1117064" y="3155908"/>
                <a:ext cx="3598197" cy="251449"/>
                <a:chOff x="-380097" y="3528189"/>
                <a:chExt cx="3598197" cy="251449"/>
              </a:xfrm>
            </p:grpSpPr>
            <p:sp>
              <p:nvSpPr>
                <p:cNvPr id="18" name="TextBox 17">
                  <a:extLst>
                    <a:ext uri="{FF2B5EF4-FFF2-40B4-BE49-F238E27FC236}">
                      <a16:creationId xmlns:a16="http://schemas.microsoft.com/office/drawing/2014/main" id="{C67DAA10-7CEB-2A80-FCA4-1D1BF8167573}"/>
                    </a:ext>
                  </a:extLst>
                </p:cNvPr>
                <p:cNvSpPr txBox="1"/>
                <p:nvPr/>
              </p:nvSpPr>
              <p:spPr>
                <a:xfrm>
                  <a:off x="-380097" y="3528189"/>
                  <a:ext cx="1198796" cy="251446"/>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Low</a:t>
                  </a:r>
                </a:p>
              </p:txBody>
            </p:sp>
            <p:sp>
              <p:nvSpPr>
                <p:cNvPr id="19" name="TextBox 18">
                  <a:extLst>
                    <a:ext uri="{FF2B5EF4-FFF2-40B4-BE49-F238E27FC236}">
                      <a16:creationId xmlns:a16="http://schemas.microsoft.com/office/drawing/2014/main" id="{216FF158-0449-70D1-2969-B4648ABE2078}"/>
                    </a:ext>
                  </a:extLst>
                </p:cNvPr>
                <p:cNvSpPr txBox="1"/>
                <p:nvPr/>
              </p:nvSpPr>
              <p:spPr>
                <a:xfrm>
                  <a:off x="818700" y="3528191"/>
                  <a:ext cx="1198796" cy="251447"/>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Medium</a:t>
                  </a:r>
                </a:p>
              </p:txBody>
            </p:sp>
            <p:sp>
              <p:nvSpPr>
                <p:cNvPr id="20" name="TextBox 19">
                  <a:extLst>
                    <a:ext uri="{FF2B5EF4-FFF2-40B4-BE49-F238E27FC236}">
                      <a16:creationId xmlns:a16="http://schemas.microsoft.com/office/drawing/2014/main" id="{5200BEFD-1959-61F5-8556-1D7035B00B3B}"/>
                    </a:ext>
                  </a:extLst>
                </p:cNvPr>
                <p:cNvSpPr txBox="1"/>
                <p:nvPr/>
              </p:nvSpPr>
              <p:spPr>
                <a:xfrm>
                  <a:off x="2019304" y="3528192"/>
                  <a:ext cx="1198796" cy="251446"/>
                </a:xfrm>
                <a:prstGeom prst="rect">
                  <a:avLst/>
                </a:prstGeom>
                <a:ln w="12700">
                  <a:miter lim="400000"/>
                </a:ln>
                <a:extLst>
                  <a:ext uri="{C572A759-6A51-4108-AA02-DFA0A04FC94B}">
                    <ma14:wrappingTextBoxFlag xmlns="" xmlns:ma14="http://schemas.microsoft.com/office/mac/drawingml/2011/main"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High</a:t>
                  </a:r>
                </a:p>
              </p:txBody>
            </p:sp>
          </p:grpSp>
        </p:grpSp>
      </p:grpSp>
      <p:graphicFrame>
        <p:nvGraphicFramePr>
          <p:cNvPr id="26" name="Table 25">
            <a:extLst>
              <a:ext uri="{FF2B5EF4-FFF2-40B4-BE49-F238E27FC236}">
                <a16:creationId xmlns:a16="http://schemas.microsoft.com/office/drawing/2014/main" id="{48A77A48-C6D3-C426-C1F1-43418078642E}"/>
              </a:ext>
            </a:extLst>
          </p:cNvPr>
          <p:cNvGraphicFramePr>
            <a:graphicFrameLocks noGrp="1"/>
          </p:cNvGraphicFramePr>
          <p:nvPr>
            <p:extLst>
              <p:ext uri="{D42A27DB-BD31-4B8C-83A1-F6EECF244321}">
                <p14:modId xmlns:p14="http://schemas.microsoft.com/office/powerpoint/2010/main" val="2550117742"/>
              </p:ext>
            </p:extLst>
          </p:nvPr>
        </p:nvGraphicFramePr>
        <p:xfrm>
          <a:off x="8763000" y="2154148"/>
          <a:ext cx="8991599" cy="6610990"/>
        </p:xfrm>
        <a:graphic>
          <a:graphicData uri="http://schemas.openxmlformats.org/drawingml/2006/table">
            <a:tbl>
              <a:tblPr firstRow="1" bandRow="1">
                <a:tableStyleId>{F5AB1C69-6EDB-4FF4-983F-18BD219EF322}</a:tableStyleId>
              </a:tblPr>
              <a:tblGrid>
                <a:gridCol w="3886202">
                  <a:extLst>
                    <a:ext uri="{9D8B030D-6E8A-4147-A177-3AD203B41FA5}">
                      <a16:colId xmlns:a16="http://schemas.microsoft.com/office/drawing/2014/main" val="3563359924"/>
                    </a:ext>
                  </a:extLst>
                </a:gridCol>
                <a:gridCol w="5105397">
                  <a:extLst>
                    <a:ext uri="{9D8B030D-6E8A-4147-A177-3AD203B41FA5}">
                      <a16:colId xmlns:a16="http://schemas.microsoft.com/office/drawing/2014/main" val="3206575472"/>
                    </a:ext>
                  </a:extLst>
                </a:gridCol>
              </a:tblGrid>
              <a:tr h="643423">
                <a:tc>
                  <a:txBody>
                    <a:bodyPr/>
                    <a:lstStyle/>
                    <a:p>
                      <a:pPr algn="ctr"/>
                      <a:r>
                        <a:rPr lang="en-CA" sz="1800" b="0">
                          <a:solidFill>
                            <a:schemeClr val="bg1"/>
                          </a:solidFill>
                          <a:latin typeface="SoDo Sans" pitchFamily="2" charset="77"/>
                          <a:ea typeface="SoDo Sans" pitchFamily="2" charset="77"/>
                        </a:rPr>
                        <a:t>Risk</a:t>
                      </a:r>
                      <a:endParaRPr lang="en-CA" sz="1800" b="0" i="0">
                        <a:solidFill>
                          <a:schemeClr val="bg1"/>
                        </a:solidFill>
                        <a:latin typeface="SoDo Sans" pitchFamily="2" charset="77"/>
                        <a:ea typeface="SoDo Sans" pitchFamily="2" charset="77"/>
                        <a:cs typeface="Helvetica Neue Medium" panose="02000503000000020004" pitchFamily="2" charset="0"/>
                      </a:endParaRPr>
                    </a:p>
                  </a:txBody>
                  <a:tcPr anchor="ctr">
                    <a:solidFill>
                      <a:srgbClr val="00623A"/>
                    </a:solidFill>
                  </a:tcPr>
                </a:tc>
                <a:tc>
                  <a:txBody>
                    <a:bodyPr/>
                    <a:lstStyle/>
                    <a:p>
                      <a:pPr algn="ctr"/>
                      <a:r>
                        <a:rPr lang="en-CA" sz="1800" b="0">
                          <a:solidFill>
                            <a:schemeClr val="bg1"/>
                          </a:solidFill>
                          <a:latin typeface="SoDo Sans" pitchFamily="2" charset="77"/>
                          <a:ea typeface="SoDo Sans" pitchFamily="2" charset="77"/>
                        </a:rPr>
                        <a:t>Mitigation</a:t>
                      </a:r>
                      <a:endParaRPr lang="en-CA" sz="1800" b="0" i="0">
                        <a:solidFill>
                          <a:schemeClr val="bg1"/>
                        </a:solidFill>
                        <a:latin typeface="SoDo Sans" pitchFamily="2" charset="77"/>
                        <a:ea typeface="SoDo Sans" pitchFamily="2" charset="77"/>
                        <a:cs typeface="Helvetica Neue Medium" panose="02000503000000020004" pitchFamily="2" charset="0"/>
                      </a:endParaRPr>
                    </a:p>
                  </a:txBody>
                  <a:tcPr anchor="ctr">
                    <a:solidFill>
                      <a:srgbClr val="00623A"/>
                    </a:solidFill>
                  </a:tcPr>
                </a:tc>
                <a:extLst>
                  <a:ext uri="{0D108BD9-81ED-4DB2-BD59-A6C34878D82A}">
                    <a16:rowId xmlns:a16="http://schemas.microsoft.com/office/drawing/2014/main" val="207958853"/>
                  </a:ext>
                </a:extLst>
              </a:tr>
              <a:tr h="1435596">
                <a:tc>
                  <a:txBody>
                    <a:bodyPr/>
                    <a:lstStyle/>
                    <a:p>
                      <a:pPr algn="ctr"/>
                      <a:r>
                        <a:rPr lang="en-US" sz="2000" b="0" i="0">
                          <a:solidFill>
                            <a:schemeClr val="tx1"/>
                          </a:solidFill>
                          <a:latin typeface="SoDo Sans" pitchFamily="2" charset="77"/>
                          <a:ea typeface="SoDo Sans" pitchFamily="2" charset="77"/>
                        </a:rPr>
                        <a:t>Customers prefer human ordering, leading to </a:t>
                      </a:r>
                      <a:r>
                        <a:rPr lang="en-CA" sz="2000" b="0" i="0">
                          <a:solidFill>
                            <a:schemeClr val="tx1"/>
                          </a:solidFill>
                          <a:latin typeface="SoDo Sans" pitchFamily="2" charset="77"/>
                          <a:ea typeface="SoDo Sans" pitchFamily="2" charset="77"/>
                        </a:rPr>
                        <a:t>less cost savings as tasks are not fully automated</a:t>
                      </a:r>
                    </a:p>
                  </a:txBody>
                  <a:tcPr anchor="ctr"/>
                </a:tc>
                <a:tc>
                  <a:txBody>
                    <a:bodyPr/>
                    <a:lstStyle/>
                    <a:p>
                      <a:pPr marL="0" marR="0" lvl="0" indent="0" algn="ctr" defTabSz="412617" eaLnBrk="1" fontAlgn="auto" latinLnBrk="0" hangingPunct="1">
                        <a:lnSpc>
                          <a:spcPct val="100000"/>
                        </a:lnSpc>
                        <a:spcBef>
                          <a:spcPts val="0"/>
                        </a:spcBef>
                        <a:spcAft>
                          <a:spcPts val="0"/>
                        </a:spcAft>
                        <a:buClrTx/>
                        <a:buSzTx/>
                        <a:buFontTx/>
                        <a:buNone/>
                        <a:tabLst/>
                        <a:defRPr/>
                      </a:pPr>
                      <a:r>
                        <a:rPr lang="en-CA" sz="2000" b="0">
                          <a:solidFill>
                            <a:schemeClr val="tx1"/>
                          </a:solidFill>
                          <a:latin typeface="SoDo Sans" pitchFamily="2" charset="77"/>
                          <a:ea typeface="SoDo Sans" pitchFamily="2" charset="77"/>
                        </a:rPr>
                        <a:t>Accounted for in ROI projections with an opt-out budget and conservative estimates</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4200252826"/>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Data ethics and Privacy might cause customers not to choose Starbucks and impact implementation</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Marketing Budget created to thoroughly educate customers and Legal Budget to ensure regulatory compliance in each geography</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2089660230"/>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Model Complexity causes performance issues due to unique combination of menu options and languages</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Thorough testing of the model with a staggered in-store implementation to catch issues real-time</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1190611610"/>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Franchisee concerns about the cost to their business and implementation</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Create a thorough training program to educate franchisees along with employees while emphasizing cost savings and customer adoption</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2999016647"/>
                  </a:ext>
                </a:extLst>
              </a:tr>
            </a:tbl>
          </a:graphicData>
        </a:graphic>
      </p:graphicFrame>
      <p:sp>
        <p:nvSpPr>
          <p:cNvPr id="27" name="Oval 26">
            <a:extLst>
              <a:ext uri="{FF2B5EF4-FFF2-40B4-BE49-F238E27FC236}">
                <a16:creationId xmlns:a16="http://schemas.microsoft.com/office/drawing/2014/main" id="{5AF8BDA9-AD64-9561-E6A0-56BF452EFE0D}"/>
              </a:ext>
            </a:extLst>
          </p:cNvPr>
          <p:cNvSpPr/>
          <p:nvPr/>
        </p:nvSpPr>
        <p:spPr>
          <a:xfrm>
            <a:off x="7926552" y="3278349"/>
            <a:ext cx="501162" cy="533777"/>
          </a:xfrm>
          <a:prstGeom prst="ellipse">
            <a:avLst/>
          </a:prstGeom>
          <a:ln w="28575">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1</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28" name="Oval 27">
            <a:extLst>
              <a:ext uri="{FF2B5EF4-FFF2-40B4-BE49-F238E27FC236}">
                <a16:creationId xmlns:a16="http://schemas.microsoft.com/office/drawing/2014/main" id="{301E159D-98E2-36C0-FC83-368B9182EA54}"/>
              </a:ext>
            </a:extLst>
          </p:cNvPr>
          <p:cNvSpPr/>
          <p:nvPr/>
        </p:nvSpPr>
        <p:spPr>
          <a:xfrm>
            <a:off x="7924800" y="4876611"/>
            <a:ext cx="502914" cy="533777"/>
          </a:xfrm>
          <a:prstGeom prst="ellipse">
            <a:avLst/>
          </a:prstGeom>
          <a:ln w="28575">
            <a:solidFill>
              <a:schemeClr val="accent4"/>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2</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29" name="Oval 28">
            <a:extLst>
              <a:ext uri="{FF2B5EF4-FFF2-40B4-BE49-F238E27FC236}">
                <a16:creationId xmlns:a16="http://schemas.microsoft.com/office/drawing/2014/main" id="{82DD48B6-AC50-62DA-16E4-93B9E06E1E80}"/>
              </a:ext>
            </a:extLst>
          </p:cNvPr>
          <p:cNvSpPr/>
          <p:nvPr/>
        </p:nvSpPr>
        <p:spPr>
          <a:xfrm>
            <a:off x="7924822" y="6502908"/>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3</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0" name="Oval 29">
            <a:extLst>
              <a:ext uri="{FF2B5EF4-FFF2-40B4-BE49-F238E27FC236}">
                <a16:creationId xmlns:a16="http://schemas.microsoft.com/office/drawing/2014/main" id="{1351A5AB-5704-810E-B2AD-C6FDE70272CD}"/>
              </a:ext>
            </a:extLst>
          </p:cNvPr>
          <p:cNvSpPr/>
          <p:nvPr/>
        </p:nvSpPr>
        <p:spPr>
          <a:xfrm>
            <a:off x="7924800" y="7996801"/>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4</a:t>
            </a:r>
          </a:p>
        </p:txBody>
      </p:sp>
      <p:sp>
        <p:nvSpPr>
          <p:cNvPr id="31" name="Oval 30">
            <a:extLst>
              <a:ext uri="{FF2B5EF4-FFF2-40B4-BE49-F238E27FC236}">
                <a16:creationId xmlns:a16="http://schemas.microsoft.com/office/drawing/2014/main" id="{93142066-D25C-CA4A-3321-F4F8E6A45EA9}"/>
              </a:ext>
            </a:extLst>
          </p:cNvPr>
          <p:cNvSpPr/>
          <p:nvPr/>
        </p:nvSpPr>
        <p:spPr>
          <a:xfrm>
            <a:off x="3707293" y="5765725"/>
            <a:ext cx="501162" cy="533777"/>
          </a:xfrm>
          <a:prstGeom prst="ellipse">
            <a:avLst/>
          </a:prstGeom>
          <a:ln w="28575">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1</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2" name="Oval 31">
            <a:extLst>
              <a:ext uri="{FF2B5EF4-FFF2-40B4-BE49-F238E27FC236}">
                <a16:creationId xmlns:a16="http://schemas.microsoft.com/office/drawing/2014/main" id="{13CE1293-4027-85F4-B741-F4E00512568C}"/>
              </a:ext>
            </a:extLst>
          </p:cNvPr>
          <p:cNvSpPr/>
          <p:nvPr/>
        </p:nvSpPr>
        <p:spPr>
          <a:xfrm>
            <a:off x="2817360" y="4825668"/>
            <a:ext cx="502914" cy="533777"/>
          </a:xfrm>
          <a:prstGeom prst="ellipse">
            <a:avLst/>
          </a:prstGeom>
          <a:ln w="28575">
            <a:solidFill>
              <a:schemeClr val="accent4"/>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2</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3" name="Oval 32">
            <a:extLst>
              <a:ext uri="{FF2B5EF4-FFF2-40B4-BE49-F238E27FC236}">
                <a16:creationId xmlns:a16="http://schemas.microsoft.com/office/drawing/2014/main" id="{69F7252B-7E8F-6335-1571-194057BE1948}"/>
              </a:ext>
            </a:extLst>
          </p:cNvPr>
          <p:cNvSpPr/>
          <p:nvPr/>
        </p:nvSpPr>
        <p:spPr>
          <a:xfrm>
            <a:off x="4467623" y="6802862"/>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3</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5" name="Oval 34">
            <a:extLst>
              <a:ext uri="{FF2B5EF4-FFF2-40B4-BE49-F238E27FC236}">
                <a16:creationId xmlns:a16="http://schemas.microsoft.com/office/drawing/2014/main" id="{2E10711C-9221-47A7-0085-A850F1AC5B37}"/>
              </a:ext>
            </a:extLst>
          </p:cNvPr>
          <p:cNvSpPr/>
          <p:nvPr/>
        </p:nvSpPr>
        <p:spPr>
          <a:xfrm>
            <a:off x="3692400" y="4820287"/>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4</a:t>
            </a:r>
          </a:p>
        </p:txBody>
      </p:sp>
      <p:grpSp>
        <p:nvGrpSpPr>
          <p:cNvPr id="4" name="Group 3">
            <a:extLst>
              <a:ext uri="{FF2B5EF4-FFF2-40B4-BE49-F238E27FC236}">
                <a16:creationId xmlns:a16="http://schemas.microsoft.com/office/drawing/2014/main" id="{49D87659-68FD-0238-6AD2-F34F7ACDA000}"/>
              </a:ext>
            </a:extLst>
          </p:cNvPr>
          <p:cNvGrpSpPr/>
          <p:nvPr/>
        </p:nvGrpSpPr>
        <p:grpSpPr>
          <a:xfrm>
            <a:off x="-178905" y="92592"/>
            <a:ext cx="3886198" cy="1538154"/>
            <a:chOff x="741835" y="8740238"/>
            <a:chExt cx="4843504" cy="2071822"/>
          </a:xfrm>
        </p:grpSpPr>
        <p:sp>
          <p:nvSpPr>
            <p:cNvPr id="21" name="Freeform 20">
              <a:extLst>
                <a:ext uri="{FF2B5EF4-FFF2-40B4-BE49-F238E27FC236}">
                  <a16:creationId xmlns:a16="http://schemas.microsoft.com/office/drawing/2014/main" id="{B7986E85-69E6-9C49-D99D-BA627DAF6860}"/>
                </a:ext>
              </a:extLst>
            </p:cNvPr>
            <p:cNvSpPr/>
            <p:nvPr/>
          </p:nvSpPr>
          <p:spPr>
            <a:xfrm rot="-2594569">
              <a:off x="4855011" y="8740238"/>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22" name="Freeform 21">
              <a:extLst>
                <a:ext uri="{FF2B5EF4-FFF2-40B4-BE49-F238E27FC236}">
                  <a16:creationId xmlns:a16="http://schemas.microsoft.com/office/drawing/2014/main" id="{142CD324-4E4C-9EDE-4112-B2E533CDE3CA}"/>
                </a:ext>
              </a:extLst>
            </p:cNvPr>
            <p:cNvSpPr/>
            <p:nvPr/>
          </p:nvSpPr>
          <p:spPr>
            <a:xfrm>
              <a:off x="2431183" y="945912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23" name="Freeform 22">
              <a:extLst>
                <a:ext uri="{FF2B5EF4-FFF2-40B4-BE49-F238E27FC236}">
                  <a16:creationId xmlns:a16="http://schemas.microsoft.com/office/drawing/2014/main" id="{3157FBD6-1D60-B175-06E6-B9293A182B4A}"/>
                </a:ext>
              </a:extLst>
            </p:cNvPr>
            <p:cNvSpPr/>
            <p:nvPr/>
          </p:nvSpPr>
          <p:spPr>
            <a:xfrm>
              <a:off x="741835" y="8740238"/>
              <a:ext cx="1110280" cy="139535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spTree>
    <p:extLst>
      <p:ext uri="{BB962C8B-B14F-4D97-AF65-F5344CB8AC3E}">
        <p14:creationId xmlns:p14="http://schemas.microsoft.com/office/powerpoint/2010/main" val="114658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80906" y="-2920505"/>
            <a:ext cx="16128010" cy="16128010"/>
          </a:xfrm>
          <a:custGeom>
            <a:avLst/>
            <a:gdLst/>
            <a:ahLst/>
            <a:cxnLst/>
            <a:rect l="l" t="t" r="r" b="b"/>
            <a:pathLst>
              <a:path w="16128010" h="16128010">
                <a:moveTo>
                  <a:pt x="0" y="0"/>
                </a:moveTo>
                <a:lnTo>
                  <a:pt x="16128010" y="0"/>
                </a:lnTo>
                <a:lnTo>
                  <a:pt x="16128010" y="16128010"/>
                </a:lnTo>
                <a:lnTo>
                  <a:pt x="0" y="16128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grpSp>
        <p:nvGrpSpPr>
          <p:cNvPr id="3" name="Group 3"/>
          <p:cNvGrpSpPr/>
          <p:nvPr/>
        </p:nvGrpSpPr>
        <p:grpSpPr>
          <a:xfrm>
            <a:off x="2744084" y="4540479"/>
            <a:ext cx="1206042" cy="12060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8768"/>
            </a:solidFill>
          </p:spPr>
          <p:txBody>
            <a:bodyPr/>
            <a:lstStyle/>
            <a:p>
              <a:endParaRPr lang="en-US">
                <a:latin typeface="SoDo Sans" pitchFamily="2" charset="77"/>
                <a:ea typeface="SoDo Sans" pitchFamily="2" charset="77"/>
              </a:endParaRPr>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6" name="Group 6"/>
          <p:cNvGrpSpPr/>
          <p:nvPr/>
        </p:nvGrpSpPr>
        <p:grpSpPr>
          <a:xfrm>
            <a:off x="2456282" y="6530332"/>
            <a:ext cx="1206042" cy="12060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9" name="Group 9"/>
          <p:cNvGrpSpPr/>
          <p:nvPr/>
        </p:nvGrpSpPr>
        <p:grpSpPr>
          <a:xfrm>
            <a:off x="1695652" y="8520185"/>
            <a:ext cx="1206042" cy="12060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12" name="Group 12"/>
          <p:cNvGrpSpPr/>
          <p:nvPr/>
        </p:nvGrpSpPr>
        <p:grpSpPr>
          <a:xfrm>
            <a:off x="2456282" y="2553387"/>
            <a:ext cx="1206042" cy="12060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15" name="Group 15"/>
          <p:cNvGrpSpPr/>
          <p:nvPr/>
        </p:nvGrpSpPr>
        <p:grpSpPr>
          <a:xfrm>
            <a:off x="3950125" y="2553387"/>
            <a:ext cx="4188434" cy="1356436"/>
            <a:chOff x="0" y="0"/>
            <a:chExt cx="1103127" cy="264806"/>
          </a:xfrm>
        </p:grpSpPr>
        <p:sp>
          <p:nvSpPr>
            <p:cNvPr id="16" name="Freeform 16"/>
            <p:cNvSpPr/>
            <p:nvPr/>
          </p:nvSpPr>
          <p:spPr>
            <a:xfrm>
              <a:off x="0" y="0"/>
              <a:ext cx="1103127" cy="264806"/>
            </a:xfrm>
            <a:custGeom>
              <a:avLst/>
              <a:gdLst/>
              <a:ahLst/>
              <a:cxnLst/>
              <a:rect l="l" t="t" r="r" b="b"/>
              <a:pathLst>
                <a:path w="1103127" h="264806">
                  <a:moveTo>
                    <a:pt x="94269" y="0"/>
                  </a:moveTo>
                  <a:lnTo>
                    <a:pt x="1008858" y="0"/>
                  </a:lnTo>
                  <a:cubicBezTo>
                    <a:pt x="1060921" y="0"/>
                    <a:pt x="1103127" y="42206"/>
                    <a:pt x="1103127" y="94269"/>
                  </a:cubicBezTo>
                  <a:lnTo>
                    <a:pt x="1103127" y="170537"/>
                  </a:lnTo>
                  <a:cubicBezTo>
                    <a:pt x="1103127" y="222601"/>
                    <a:pt x="1060921" y="264806"/>
                    <a:pt x="1008858" y="264806"/>
                  </a:cubicBezTo>
                  <a:lnTo>
                    <a:pt x="94269" y="264806"/>
                  </a:lnTo>
                  <a:cubicBezTo>
                    <a:pt x="42206" y="264806"/>
                    <a:pt x="0" y="222601"/>
                    <a:pt x="0" y="170537"/>
                  </a:cubicBezTo>
                  <a:lnTo>
                    <a:pt x="0" y="94269"/>
                  </a:lnTo>
                  <a:cubicBezTo>
                    <a:pt x="0" y="42206"/>
                    <a:pt x="42206" y="0"/>
                    <a:pt x="94269"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7" name="TextBox 17"/>
            <p:cNvSpPr txBox="1"/>
            <p:nvPr/>
          </p:nvSpPr>
          <p:spPr>
            <a:xfrm>
              <a:off x="0" y="-38100"/>
              <a:ext cx="1103127" cy="30290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8" name="Group 18"/>
          <p:cNvGrpSpPr/>
          <p:nvPr/>
        </p:nvGrpSpPr>
        <p:grpSpPr>
          <a:xfrm>
            <a:off x="4266703" y="4365823"/>
            <a:ext cx="4188434" cy="1380698"/>
            <a:chOff x="0" y="0"/>
            <a:chExt cx="1103127" cy="363641"/>
          </a:xfrm>
        </p:grpSpPr>
        <p:sp>
          <p:nvSpPr>
            <p:cNvPr id="19" name="Freeform 19"/>
            <p:cNvSpPr/>
            <p:nvPr/>
          </p:nvSpPr>
          <p:spPr>
            <a:xfrm>
              <a:off x="0" y="0"/>
              <a:ext cx="1103127" cy="363641"/>
            </a:xfrm>
            <a:custGeom>
              <a:avLst/>
              <a:gdLst/>
              <a:ahLst/>
              <a:cxnLst/>
              <a:rect l="l" t="t" r="r" b="b"/>
              <a:pathLst>
                <a:path w="1103127" h="363641">
                  <a:moveTo>
                    <a:pt x="94269" y="0"/>
                  </a:moveTo>
                  <a:lnTo>
                    <a:pt x="1008858" y="0"/>
                  </a:lnTo>
                  <a:cubicBezTo>
                    <a:pt x="1060921" y="0"/>
                    <a:pt x="1103127" y="42206"/>
                    <a:pt x="1103127" y="94269"/>
                  </a:cubicBezTo>
                  <a:lnTo>
                    <a:pt x="1103127" y="269372"/>
                  </a:lnTo>
                  <a:cubicBezTo>
                    <a:pt x="1103127" y="321435"/>
                    <a:pt x="1060921" y="363641"/>
                    <a:pt x="1008858" y="363641"/>
                  </a:cubicBezTo>
                  <a:lnTo>
                    <a:pt x="94269" y="363641"/>
                  </a:lnTo>
                  <a:cubicBezTo>
                    <a:pt x="42206" y="363641"/>
                    <a:pt x="0" y="321435"/>
                    <a:pt x="0" y="269372"/>
                  </a:cubicBezTo>
                  <a:lnTo>
                    <a:pt x="0" y="94269"/>
                  </a:lnTo>
                  <a:cubicBezTo>
                    <a:pt x="0" y="42206"/>
                    <a:pt x="42206" y="0"/>
                    <a:pt x="94269" y="0"/>
                  </a:cubicBezTo>
                  <a:close/>
                </a:path>
              </a:pathLst>
            </a:custGeom>
            <a:solidFill>
              <a:srgbClr val="3C8768"/>
            </a:solidFill>
          </p:spPr>
          <p:txBody>
            <a:bodyPr/>
            <a:lstStyle/>
            <a:p>
              <a:endParaRPr lang="en-US">
                <a:latin typeface="SoDo Sans" pitchFamily="2" charset="77"/>
                <a:ea typeface="SoDo Sans" pitchFamily="2" charset="77"/>
              </a:endParaRPr>
            </a:p>
          </p:txBody>
        </p:sp>
        <p:sp>
          <p:nvSpPr>
            <p:cNvPr id="20" name="TextBox 20"/>
            <p:cNvSpPr txBox="1"/>
            <p:nvPr/>
          </p:nvSpPr>
          <p:spPr>
            <a:xfrm>
              <a:off x="0" y="-38100"/>
              <a:ext cx="1103127" cy="401741"/>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1" name="Group 21"/>
          <p:cNvGrpSpPr/>
          <p:nvPr/>
        </p:nvGrpSpPr>
        <p:grpSpPr>
          <a:xfrm>
            <a:off x="3950125" y="6416807"/>
            <a:ext cx="4188434" cy="1404152"/>
            <a:chOff x="0" y="0"/>
            <a:chExt cx="1103127" cy="369818"/>
          </a:xfrm>
        </p:grpSpPr>
        <p:sp>
          <p:nvSpPr>
            <p:cNvPr id="22" name="Freeform 22"/>
            <p:cNvSpPr/>
            <p:nvPr/>
          </p:nvSpPr>
          <p:spPr>
            <a:xfrm>
              <a:off x="0" y="0"/>
              <a:ext cx="1103127" cy="369818"/>
            </a:xfrm>
            <a:custGeom>
              <a:avLst/>
              <a:gdLst/>
              <a:ahLst/>
              <a:cxnLst/>
              <a:rect l="l" t="t" r="r" b="b"/>
              <a:pathLst>
                <a:path w="1103127" h="369818">
                  <a:moveTo>
                    <a:pt x="94269" y="0"/>
                  </a:moveTo>
                  <a:lnTo>
                    <a:pt x="1008858" y="0"/>
                  </a:lnTo>
                  <a:cubicBezTo>
                    <a:pt x="1060921" y="0"/>
                    <a:pt x="1103127" y="42206"/>
                    <a:pt x="1103127" y="94269"/>
                  </a:cubicBezTo>
                  <a:lnTo>
                    <a:pt x="1103127" y="275549"/>
                  </a:lnTo>
                  <a:cubicBezTo>
                    <a:pt x="1103127" y="327612"/>
                    <a:pt x="1060921" y="369818"/>
                    <a:pt x="1008858" y="369818"/>
                  </a:cubicBezTo>
                  <a:lnTo>
                    <a:pt x="94269" y="369818"/>
                  </a:lnTo>
                  <a:cubicBezTo>
                    <a:pt x="42206" y="369818"/>
                    <a:pt x="0" y="327612"/>
                    <a:pt x="0" y="275549"/>
                  </a:cubicBezTo>
                  <a:lnTo>
                    <a:pt x="0" y="94269"/>
                  </a:lnTo>
                  <a:cubicBezTo>
                    <a:pt x="0" y="42206"/>
                    <a:pt x="42206" y="0"/>
                    <a:pt x="9426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23" name="TextBox 23"/>
            <p:cNvSpPr txBox="1"/>
            <p:nvPr/>
          </p:nvSpPr>
          <p:spPr>
            <a:xfrm>
              <a:off x="0" y="-38100"/>
              <a:ext cx="1103127" cy="407918"/>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4" name="Group 24"/>
          <p:cNvGrpSpPr/>
          <p:nvPr/>
        </p:nvGrpSpPr>
        <p:grpSpPr>
          <a:xfrm>
            <a:off x="3347104" y="8639132"/>
            <a:ext cx="4188434" cy="1005436"/>
            <a:chOff x="0" y="0"/>
            <a:chExt cx="1103127" cy="264806"/>
          </a:xfrm>
        </p:grpSpPr>
        <p:sp>
          <p:nvSpPr>
            <p:cNvPr id="25" name="Freeform 25"/>
            <p:cNvSpPr/>
            <p:nvPr/>
          </p:nvSpPr>
          <p:spPr>
            <a:xfrm>
              <a:off x="0" y="0"/>
              <a:ext cx="1103127" cy="264806"/>
            </a:xfrm>
            <a:custGeom>
              <a:avLst/>
              <a:gdLst/>
              <a:ahLst/>
              <a:cxnLst/>
              <a:rect l="l" t="t" r="r" b="b"/>
              <a:pathLst>
                <a:path w="1103127" h="264806">
                  <a:moveTo>
                    <a:pt x="94269" y="0"/>
                  </a:moveTo>
                  <a:lnTo>
                    <a:pt x="1008858" y="0"/>
                  </a:lnTo>
                  <a:cubicBezTo>
                    <a:pt x="1060921" y="0"/>
                    <a:pt x="1103127" y="42206"/>
                    <a:pt x="1103127" y="94269"/>
                  </a:cubicBezTo>
                  <a:lnTo>
                    <a:pt x="1103127" y="170537"/>
                  </a:lnTo>
                  <a:cubicBezTo>
                    <a:pt x="1103127" y="222601"/>
                    <a:pt x="1060921" y="264806"/>
                    <a:pt x="1008858" y="264806"/>
                  </a:cubicBezTo>
                  <a:lnTo>
                    <a:pt x="94269" y="264806"/>
                  </a:lnTo>
                  <a:cubicBezTo>
                    <a:pt x="42206" y="264806"/>
                    <a:pt x="0" y="222601"/>
                    <a:pt x="0" y="170537"/>
                  </a:cubicBezTo>
                  <a:lnTo>
                    <a:pt x="0" y="94269"/>
                  </a:lnTo>
                  <a:cubicBezTo>
                    <a:pt x="0" y="42206"/>
                    <a:pt x="42206" y="0"/>
                    <a:pt x="94269"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6" name="TextBox 26"/>
            <p:cNvSpPr txBox="1"/>
            <p:nvPr/>
          </p:nvSpPr>
          <p:spPr>
            <a:xfrm>
              <a:off x="0" y="-38100"/>
              <a:ext cx="1103127" cy="30290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27" name="Freeform 27"/>
          <p:cNvSpPr/>
          <p:nvPr/>
        </p:nvSpPr>
        <p:spPr>
          <a:xfrm>
            <a:off x="2687388" y="2780058"/>
            <a:ext cx="752700" cy="752700"/>
          </a:xfrm>
          <a:custGeom>
            <a:avLst/>
            <a:gdLst/>
            <a:ahLst/>
            <a:cxnLst/>
            <a:rect l="l" t="t" r="r" b="b"/>
            <a:pathLst>
              <a:path w="752700" h="752700">
                <a:moveTo>
                  <a:pt x="0" y="0"/>
                </a:moveTo>
                <a:lnTo>
                  <a:pt x="752700" y="0"/>
                </a:lnTo>
                <a:lnTo>
                  <a:pt x="752700" y="752700"/>
                </a:lnTo>
                <a:lnTo>
                  <a:pt x="0" y="752700"/>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sp>
        <p:nvSpPr>
          <p:cNvPr id="28" name="Freeform 28"/>
          <p:cNvSpPr/>
          <p:nvPr/>
        </p:nvSpPr>
        <p:spPr>
          <a:xfrm>
            <a:off x="2922948" y="4756308"/>
            <a:ext cx="848313" cy="848313"/>
          </a:xfrm>
          <a:custGeom>
            <a:avLst/>
            <a:gdLst/>
            <a:ahLst/>
            <a:cxnLst/>
            <a:rect l="l" t="t" r="r" b="b"/>
            <a:pathLst>
              <a:path w="848313" h="848313">
                <a:moveTo>
                  <a:pt x="0" y="0"/>
                </a:moveTo>
                <a:lnTo>
                  <a:pt x="848313" y="0"/>
                </a:lnTo>
                <a:lnTo>
                  <a:pt x="848313" y="848313"/>
                </a:lnTo>
                <a:lnTo>
                  <a:pt x="0" y="848313"/>
                </a:lnTo>
                <a:lnTo>
                  <a:pt x="0" y="0"/>
                </a:lnTo>
                <a:close/>
              </a:path>
            </a:pathLst>
          </a:custGeom>
          <a:blipFill>
            <a:blip r:embed="rId5"/>
            <a:stretch>
              <a:fillRect/>
            </a:stretch>
          </a:blipFill>
        </p:spPr>
        <p:txBody>
          <a:bodyPr/>
          <a:lstStyle/>
          <a:p>
            <a:endParaRPr lang="en-US">
              <a:latin typeface="SoDo Sans" pitchFamily="2" charset="77"/>
              <a:ea typeface="SoDo Sans" pitchFamily="2" charset="77"/>
            </a:endParaRPr>
          </a:p>
        </p:txBody>
      </p:sp>
      <p:grpSp>
        <p:nvGrpSpPr>
          <p:cNvPr id="29" name="Group 29"/>
          <p:cNvGrpSpPr/>
          <p:nvPr/>
        </p:nvGrpSpPr>
        <p:grpSpPr>
          <a:xfrm>
            <a:off x="8805309" y="2232223"/>
            <a:ext cx="8453991" cy="1543050"/>
            <a:chOff x="0" y="0"/>
            <a:chExt cx="2226566" cy="406400"/>
          </a:xfrm>
        </p:grpSpPr>
        <p:sp>
          <p:nvSpPr>
            <p:cNvPr id="30" name="Freeform 30"/>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31" name="TextBox 31"/>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2" name="TextBox 32"/>
          <p:cNvSpPr txBox="1"/>
          <p:nvPr/>
        </p:nvSpPr>
        <p:spPr>
          <a:xfrm>
            <a:off x="9112361" y="4342765"/>
            <a:ext cx="7676326" cy="1169231"/>
          </a:xfrm>
          <a:prstGeom prst="rect">
            <a:avLst/>
          </a:prstGeom>
        </p:spPr>
        <p:txBody>
          <a:bodyPr lIns="0" tIns="0" rIns="0" bIns="0" rtlCol="0" anchor="t">
            <a:spAutoFit/>
          </a:bodyPr>
          <a:lstStyle/>
          <a:p>
            <a:pPr>
              <a:lnSpc>
                <a:spcPts val="3079"/>
              </a:lnSpc>
            </a:pPr>
            <a:r>
              <a:rPr lang="en-US" sz="2000">
                <a:solidFill>
                  <a:srgbClr val="000000"/>
                </a:solidFill>
                <a:latin typeface="SoDo Sans" pitchFamily="2" charset="77"/>
                <a:ea typeface="SoDo Sans" pitchFamily="2" charset="77"/>
              </a:rPr>
              <a:t>Implement machine learning algorithms to learn from customer preferences and order history, enabling personalized recommendations and quicker order processing.</a:t>
            </a:r>
          </a:p>
        </p:txBody>
      </p:sp>
      <p:sp>
        <p:nvSpPr>
          <p:cNvPr id="33" name="TextBox 33"/>
          <p:cNvSpPr txBox="1"/>
          <p:nvPr/>
        </p:nvSpPr>
        <p:spPr>
          <a:xfrm>
            <a:off x="9112361" y="6287135"/>
            <a:ext cx="7676326" cy="1574342"/>
          </a:xfrm>
          <a:prstGeom prst="rect">
            <a:avLst/>
          </a:prstGeom>
        </p:spPr>
        <p:txBody>
          <a:bodyPr lIns="0" tIns="0" rIns="0" bIns="0" rtlCol="0" anchor="t">
            <a:spAutoFit/>
          </a:bodyPr>
          <a:lstStyle/>
          <a:p>
            <a:pPr>
              <a:lnSpc>
                <a:spcPts val="3079"/>
              </a:lnSpc>
            </a:pPr>
            <a:r>
              <a:rPr lang="en-US" sz="2199">
                <a:solidFill>
                  <a:srgbClr val="000000"/>
                </a:solidFill>
                <a:latin typeface="SoDo Sans" pitchFamily="2" charset="77"/>
                <a:ea typeface="SoDo Sans" pitchFamily="2" charset="77"/>
              </a:rPr>
              <a:t>Use data analytics to gain insights into customer preferences and operational efficiency. Implement a feedback system in the kiosk for immediate customer reviews.</a:t>
            </a:r>
          </a:p>
        </p:txBody>
      </p:sp>
      <p:sp>
        <p:nvSpPr>
          <p:cNvPr id="34" name="TextBox 34"/>
          <p:cNvSpPr txBox="1"/>
          <p:nvPr/>
        </p:nvSpPr>
        <p:spPr>
          <a:xfrm>
            <a:off x="9112361" y="8232409"/>
            <a:ext cx="7676326" cy="1574342"/>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SoDo Sans" pitchFamily="2" charset="77"/>
                <a:ea typeface="SoDo Sans" pitchFamily="2" charset="77"/>
              </a:rPr>
              <a:t>Ensure the system is accessible to customers with disabilities by incorporating features like voice commands for visually impaired users and on-screen sign language for the hearing impaired.</a:t>
            </a:r>
          </a:p>
        </p:txBody>
      </p:sp>
      <p:grpSp>
        <p:nvGrpSpPr>
          <p:cNvPr id="35" name="Group 35"/>
          <p:cNvGrpSpPr/>
          <p:nvPr/>
        </p:nvGrpSpPr>
        <p:grpSpPr>
          <a:xfrm>
            <a:off x="8837636" y="6302781"/>
            <a:ext cx="8453991" cy="1543050"/>
            <a:chOff x="0" y="0"/>
            <a:chExt cx="2226566" cy="406400"/>
          </a:xfrm>
        </p:grpSpPr>
        <p:sp>
          <p:nvSpPr>
            <p:cNvPr id="36" name="Freeform 36"/>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sz="1400">
                <a:latin typeface="SoDo Sans" pitchFamily="2" charset="77"/>
                <a:ea typeface="SoDo Sans" pitchFamily="2" charset="77"/>
              </a:endParaRPr>
            </a:p>
          </p:txBody>
        </p:sp>
        <p:sp>
          <p:nvSpPr>
            <p:cNvPr id="37" name="TextBox 37"/>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8" name="Group 38"/>
          <p:cNvGrpSpPr/>
          <p:nvPr/>
        </p:nvGrpSpPr>
        <p:grpSpPr>
          <a:xfrm>
            <a:off x="8830709" y="4193046"/>
            <a:ext cx="8453991" cy="1543050"/>
            <a:chOff x="0" y="0"/>
            <a:chExt cx="2226566" cy="406400"/>
          </a:xfrm>
        </p:grpSpPr>
        <p:sp>
          <p:nvSpPr>
            <p:cNvPr id="39" name="Freeform 39"/>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40" name="TextBox 40"/>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1" name="Group 41"/>
          <p:cNvGrpSpPr/>
          <p:nvPr/>
        </p:nvGrpSpPr>
        <p:grpSpPr>
          <a:xfrm>
            <a:off x="8830708" y="8232409"/>
            <a:ext cx="8453991" cy="1603077"/>
            <a:chOff x="0" y="0"/>
            <a:chExt cx="2226566" cy="422210"/>
          </a:xfrm>
        </p:grpSpPr>
        <p:sp>
          <p:nvSpPr>
            <p:cNvPr id="42" name="Freeform 42"/>
            <p:cNvSpPr/>
            <p:nvPr/>
          </p:nvSpPr>
          <p:spPr>
            <a:xfrm>
              <a:off x="0" y="0"/>
              <a:ext cx="2226566" cy="422210"/>
            </a:xfrm>
            <a:custGeom>
              <a:avLst/>
              <a:gdLst/>
              <a:ahLst/>
              <a:cxnLst/>
              <a:rect l="l" t="t" r="r" b="b"/>
              <a:pathLst>
                <a:path w="2226566" h="422210">
                  <a:moveTo>
                    <a:pt x="2023366" y="0"/>
                  </a:moveTo>
                  <a:lnTo>
                    <a:pt x="0" y="0"/>
                  </a:lnTo>
                  <a:lnTo>
                    <a:pt x="0" y="422210"/>
                  </a:lnTo>
                  <a:lnTo>
                    <a:pt x="2023366" y="422210"/>
                  </a:lnTo>
                  <a:lnTo>
                    <a:pt x="2226566" y="211105"/>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43" name="TextBox 43"/>
            <p:cNvSpPr txBox="1"/>
            <p:nvPr/>
          </p:nvSpPr>
          <p:spPr>
            <a:xfrm>
              <a:off x="0" y="-38100"/>
              <a:ext cx="2112266" cy="46031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44" name="Freeform 44"/>
          <p:cNvSpPr/>
          <p:nvPr/>
        </p:nvSpPr>
        <p:spPr>
          <a:xfrm>
            <a:off x="2613929" y="6730738"/>
            <a:ext cx="890748" cy="890748"/>
          </a:xfrm>
          <a:custGeom>
            <a:avLst/>
            <a:gdLst/>
            <a:ahLst/>
            <a:cxnLst/>
            <a:rect l="l" t="t" r="r" b="b"/>
            <a:pathLst>
              <a:path w="890748" h="890748">
                <a:moveTo>
                  <a:pt x="0" y="0"/>
                </a:moveTo>
                <a:lnTo>
                  <a:pt x="890748" y="0"/>
                </a:lnTo>
                <a:lnTo>
                  <a:pt x="890748" y="890748"/>
                </a:lnTo>
                <a:lnTo>
                  <a:pt x="0" y="890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SoDo Sans" pitchFamily="2" charset="77"/>
              <a:ea typeface="SoDo Sans" pitchFamily="2" charset="77"/>
            </a:endParaRPr>
          </a:p>
        </p:txBody>
      </p:sp>
      <p:sp>
        <p:nvSpPr>
          <p:cNvPr id="45" name="Freeform 45"/>
          <p:cNvSpPr/>
          <p:nvPr/>
        </p:nvSpPr>
        <p:spPr>
          <a:xfrm>
            <a:off x="1906789" y="8739918"/>
            <a:ext cx="783766" cy="803863"/>
          </a:xfrm>
          <a:custGeom>
            <a:avLst/>
            <a:gdLst/>
            <a:ahLst/>
            <a:cxnLst/>
            <a:rect l="l" t="t" r="r" b="b"/>
            <a:pathLst>
              <a:path w="783766" h="803863">
                <a:moveTo>
                  <a:pt x="0" y="0"/>
                </a:moveTo>
                <a:lnTo>
                  <a:pt x="783767" y="0"/>
                </a:lnTo>
                <a:lnTo>
                  <a:pt x="783767" y="803863"/>
                </a:lnTo>
                <a:lnTo>
                  <a:pt x="0" y="803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46" name="TextBox 46"/>
          <p:cNvSpPr txBox="1"/>
          <p:nvPr/>
        </p:nvSpPr>
        <p:spPr>
          <a:xfrm>
            <a:off x="4111336" y="2766006"/>
            <a:ext cx="3866012" cy="981615"/>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Enhanced multilingual support</a:t>
            </a:r>
          </a:p>
        </p:txBody>
      </p:sp>
      <p:sp>
        <p:nvSpPr>
          <p:cNvPr id="47" name="TextBox 47"/>
          <p:cNvSpPr txBox="1"/>
          <p:nvPr/>
        </p:nvSpPr>
        <p:spPr>
          <a:xfrm>
            <a:off x="4427913" y="4496419"/>
            <a:ext cx="3866012" cy="981615"/>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Personalization and Learning Algorithms</a:t>
            </a:r>
          </a:p>
        </p:txBody>
      </p:sp>
      <p:sp>
        <p:nvSpPr>
          <p:cNvPr id="48" name="TextBox 48"/>
          <p:cNvSpPr txBox="1"/>
          <p:nvPr/>
        </p:nvSpPr>
        <p:spPr>
          <a:xfrm>
            <a:off x="4111336" y="6829841"/>
            <a:ext cx="3866012" cy="479618"/>
          </a:xfrm>
          <a:prstGeom prst="rect">
            <a:avLst/>
          </a:prstGeom>
        </p:spPr>
        <p:txBody>
          <a:bodyPr lIns="0" tIns="0" rIns="0" bIns="0" rtlCol="0" anchor="t">
            <a:spAutoFit/>
          </a:bodyPr>
          <a:lstStyle/>
          <a:p>
            <a:pPr algn="ctr">
              <a:lnSpc>
                <a:spcPts val="3919"/>
              </a:lnSpc>
            </a:pPr>
            <a:r>
              <a:rPr lang="en-US" sz="2750">
                <a:solidFill>
                  <a:srgbClr val="FFFFFF"/>
                </a:solidFill>
                <a:latin typeface="SoDo Sans"/>
                <a:ea typeface="SoDo Sans"/>
              </a:rPr>
              <a:t>Feedback Collection</a:t>
            </a:r>
          </a:p>
        </p:txBody>
      </p:sp>
      <p:sp>
        <p:nvSpPr>
          <p:cNvPr id="49" name="TextBox 49"/>
          <p:cNvSpPr txBox="1"/>
          <p:nvPr/>
        </p:nvSpPr>
        <p:spPr>
          <a:xfrm>
            <a:off x="3508315" y="8851751"/>
            <a:ext cx="3866012" cy="481478"/>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Accessibility Features</a:t>
            </a:r>
          </a:p>
        </p:txBody>
      </p:sp>
      <p:sp>
        <p:nvSpPr>
          <p:cNvPr id="50" name="TextBox 50"/>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Future Enhancements</a:t>
            </a:r>
          </a:p>
        </p:txBody>
      </p:sp>
      <p:sp>
        <p:nvSpPr>
          <p:cNvPr id="51" name="TextBox 51"/>
          <p:cNvSpPr txBox="1"/>
          <p:nvPr/>
        </p:nvSpPr>
        <p:spPr>
          <a:xfrm>
            <a:off x="9112361" y="2395503"/>
            <a:ext cx="7492084" cy="1176797"/>
          </a:xfrm>
          <a:prstGeom prst="rect">
            <a:avLst/>
          </a:prstGeom>
        </p:spPr>
        <p:txBody>
          <a:bodyPr lIns="0" tIns="0" rIns="0" bIns="0" rtlCol="0" anchor="t">
            <a:spAutoFit/>
          </a:bodyPr>
          <a:lstStyle/>
          <a:p>
            <a:pPr>
              <a:lnSpc>
                <a:spcPts val="3079"/>
              </a:lnSpc>
            </a:pPr>
            <a:r>
              <a:rPr lang="en-US" sz="2199">
                <a:solidFill>
                  <a:srgbClr val="000000"/>
                </a:solidFill>
                <a:latin typeface="SoDo Sans" pitchFamily="2" charset="77"/>
                <a:ea typeface="SoDo Sans" pitchFamily="2" charset="77"/>
              </a:rPr>
              <a:t>Expand the system's capabilities to include multiple languages, enhancing accessibility for non-English speaking customers.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p:bldP spid="33" grpId="0"/>
      <p:bldP spid="34" grpId="0"/>
      <p:bldP spid="44" grpId="0" animBg="1"/>
      <p:bldP spid="45" grpId="0" animBg="1"/>
      <p:bldP spid="46" grpId="0"/>
      <p:bldP spid="47" grpId="0"/>
      <p:bldP spid="48" grpId="0"/>
      <p:bldP spid="49"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0">
            <a:extLst>
              <a:ext uri="{FF2B5EF4-FFF2-40B4-BE49-F238E27FC236}">
                <a16:creationId xmlns:a16="http://schemas.microsoft.com/office/drawing/2014/main" id="{29DD28B7-ABA4-0645-07E4-1E4A9AD114A2}"/>
              </a:ext>
            </a:extLst>
          </p:cNvPr>
          <p:cNvSpPr txBox="1"/>
          <p:nvPr/>
        </p:nvSpPr>
        <p:spPr>
          <a:xfrm>
            <a:off x="3810000" y="50992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C</a:t>
            </a:r>
            <a:r>
              <a:rPr lang="en-US" altLang="zh-CN" sz="7600">
                <a:solidFill>
                  <a:srgbClr val="000000"/>
                </a:solidFill>
                <a:latin typeface="SoDo Sans" pitchFamily="2" charset="77"/>
                <a:ea typeface="SoDo Sans" pitchFamily="2" charset="77"/>
              </a:rPr>
              <a:t>onclusion</a:t>
            </a:r>
          </a:p>
        </p:txBody>
      </p:sp>
      <p:sp>
        <p:nvSpPr>
          <p:cNvPr id="6" name="Rectangle: Rounded Corners 5">
            <a:extLst>
              <a:ext uri="{FF2B5EF4-FFF2-40B4-BE49-F238E27FC236}">
                <a16:creationId xmlns:a16="http://schemas.microsoft.com/office/drawing/2014/main" id="{1641EC12-27D7-18D6-E94D-E43093B7817B}"/>
              </a:ext>
            </a:extLst>
          </p:cNvPr>
          <p:cNvSpPr/>
          <p:nvPr/>
        </p:nvSpPr>
        <p:spPr>
          <a:xfrm>
            <a:off x="3104190" y="2828045"/>
            <a:ext cx="3652659" cy="4572000"/>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7" name="TextBox 6">
            <a:extLst>
              <a:ext uri="{FF2B5EF4-FFF2-40B4-BE49-F238E27FC236}">
                <a16:creationId xmlns:a16="http://schemas.microsoft.com/office/drawing/2014/main" id="{5A396F9D-7AB9-CEDC-AEF4-AAAFA9B8FF8C}"/>
              </a:ext>
            </a:extLst>
          </p:cNvPr>
          <p:cNvSpPr txBox="1"/>
          <p:nvPr/>
        </p:nvSpPr>
        <p:spPr>
          <a:xfrm>
            <a:off x="3417329" y="1859864"/>
            <a:ext cx="2883104" cy="830997"/>
          </a:xfrm>
          <a:prstGeom prst="rect">
            <a:avLst/>
          </a:prstGeom>
          <a:noFill/>
        </p:spPr>
        <p:txBody>
          <a:bodyPr wrap="square" rtlCol="0">
            <a:spAutoFit/>
          </a:bodyPr>
          <a:lstStyle/>
          <a:p>
            <a:pPr algn="ctr"/>
            <a:r>
              <a:rPr lang="en-US" sz="2400" b="1" i="0">
                <a:solidFill>
                  <a:srgbClr val="00623A"/>
                </a:solidFill>
                <a:effectLst/>
                <a:latin typeface="SoDo Sans" panose="02010600030101010101" charset="0"/>
                <a:ea typeface="SoDo Sans" panose="02010600030101010101" charset="0"/>
              </a:rPr>
              <a:t>Opportunity</a:t>
            </a:r>
          </a:p>
          <a:p>
            <a:pPr algn="ctr"/>
            <a:r>
              <a:rPr lang="en-US" sz="2400" b="1" i="0">
                <a:solidFill>
                  <a:srgbClr val="00623A"/>
                </a:solidFill>
                <a:effectLst/>
                <a:latin typeface="SoDo Sans" panose="02010600030101010101" charset="0"/>
                <a:ea typeface="SoDo Sans" panose="02010600030101010101" charset="0"/>
              </a:rPr>
              <a:t> Identification</a:t>
            </a:r>
            <a:endParaRPr lang="en-US" sz="2400" b="1">
              <a:solidFill>
                <a:srgbClr val="00623A"/>
              </a:solidFill>
              <a:latin typeface="SoDo Sans" panose="02010600030101010101" charset="0"/>
              <a:ea typeface="SoDo Sans" panose="02010600030101010101" charset="0"/>
            </a:endParaRPr>
          </a:p>
        </p:txBody>
      </p:sp>
      <p:sp>
        <p:nvSpPr>
          <p:cNvPr id="8" name="TextBox 7">
            <a:extLst>
              <a:ext uri="{FF2B5EF4-FFF2-40B4-BE49-F238E27FC236}">
                <a16:creationId xmlns:a16="http://schemas.microsoft.com/office/drawing/2014/main" id="{2BE098FA-B800-5BD7-E941-B15BE14E4C12}"/>
              </a:ext>
            </a:extLst>
          </p:cNvPr>
          <p:cNvSpPr txBox="1"/>
          <p:nvPr/>
        </p:nvSpPr>
        <p:spPr>
          <a:xfrm>
            <a:off x="3140420" y="3298163"/>
            <a:ext cx="3580197" cy="3631763"/>
          </a:xfrm>
          <a:prstGeom prst="rect">
            <a:avLst/>
          </a:prstGeom>
          <a:noFill/>
        </p:spPr>
        <p:txBody>
          <a:bodyPr wrap="square" rtlCol="0">
            <a:spAutoFit/>
          </a:bodyPr>
          <a:lstStyle/>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Enhance customer service through NLP in the drive-thru.</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Address service speed and personalized experience.</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ML as a solution for operational efficiency and customer satisfaction.</a:t>
            </a:r>
          </a:p>
        </p:txBody>
      </p:sp>
      <p:sp>
        <p:nvSpPr>
          <p:cNvPr id="9" name="Rectangle: Rounded Corners 61">
            <a:extLst>
              <a:ext uri="{FF2B5EF4-FFF2-40B4-BE49-F238E27FC236}">
                <a16:creationId xmlns:a16="http://schemas.microsoft.com/office/drawing/2014/main" id="{F7D3AC83-4CC8-5AD8-0E48-19ADA2288A81}"/>
              </a:ext>
            </a:extLst>
          </p:cNvPr>
          <p:cNvSpPr/>
          <p:nvPr/>
        </p:nvSpPr>
        <p:spPr>
          <a:xfrm>
            <a:off x="7267095" y="2828046"/>
            <a:ext cx="3652659" cy="4571999"/>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0" name="TextBox 9">
            <a:extLst>
              <a:ext uri="{FF2B5EF4-FFF2-40B4-BE49-F238E27FC236}">
                <a16:creationId xmlns:a16="http://schemas.microsoft.com/office/drawing/2014/main" id="{1C18848D-C36E-F600-0474-1CE2449114A3}"/>
              </a:ext>
            </a:extLst>
          </p:cNvPr>
          <p:cNvSpPr txBox="1"/>
          <p:nvPr/>
        </p:nvSpPr>
        <p:spPr>
          <a:xfrm>
            <a:off x="7651872" y="1774926"/>
            <a:ext cx="2883104" cy="830997"/>
          </a:xfrm>
          <a:prstGeom prst="rect">
            <a:avLst/>
          </a:prstGeom>
          <a:noFill/>
        </p:spPr>
        <p:txBody>
          <a:bodyPr wrap="square" rtlCol="0">
            <a:spAutoFit/>
          </a:bodyPr>
          <a:lstStyle/>
          <a:p>
            <a:pPr algn="ctr"/>
            <a:r>
              <a:rPr lang="en-US" sz="2400" b="1">
                <a:solidFill>
                  <a:srgbClr val="00623A"/>
                </a:solidFill>
                <a:latin typeface="SoDo Sans" panose="02010600030101010101" charset="0"/>
                <a:ea typeface="SoDo Sans" panose="02010600030101010101" charset="0"/>
              </a:rPr>
              <a:t>Model </a:t>
            </a:r>
          </a:p>
          <a:p>
            <a:pPr algn="ctr"/>
            <a:r>
              <a:rPr lang="en-US" sz="2400" b="1">
                <a:solidFill>
                  <a:srgbClr val="00623A"/>
                </a:solidFill>
                <a:latin typeface="SoDo Sans" panose="02010600030101010101" charset="0"/>
                <a:ea typeface="SoDo Sans" panose="02010600030101010101" charset="0"/>
              </a:rPr>
              <a:t>Selection</a:t>
            </a:r>
          </a:p>
        </p:txBody>
      </p:sp>
      <p:sp>
        <p:nvSpPr>
          <p:cNvPr id="11" name="TextBox 10">
            <a:extLst>
              <a:ext uri="{FF2B5EF4-FFF2-40B4-BE49-F238E27FC236}">
                <a16:creationId xmlns:a16="http://schemas.microsoft.com/office/drawing/2014/main" id="{2764CE70-ECF1-B4C3-66EE-D2DBA76DA229}"/>
              </a:ext>
            </a:extLst>
          </p:cNvPr>
          <p:cNvSpPr txBox="1"/>
          <p:nvPr/>
        </p:nvSpPr>
        <p:spPr>
          <a:xfrm>
            <a:off x="7382445" y="3072774"/>
            <a:ext cx="3570135" cy="3985706"/>
          </a:xfrm>
          <a:prstGeom prst="rect">
            <a:avLst/>
          </a:prstGeom>
          <a:noFill/>
        </p:spPr>
        <p:txBody>
          <a:bodyPr wrap="square" rtlCol="0">
            <a:spAutoFit/>
          </a:bodyPr>
          <a:lstStyle/>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Chosen Model: LSTM networks for sequential data handling.</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Benefits: Addresses vanishing gradient and maintains context.</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Evaluation Metrics: Word Error Rate, NER, Response Time.</a:t>
            </a:r>
          </a:p>
        </p:txBody>
      </p:sp>
      <p:sp>
        <p:nvSpPr>
          <p:cNvPr id="12" name="Rectangle: Rounded Corners 64">
            <a:extLst>
              <a:ext uri="{FF2B5EF4-FFF2-40B4-BE49-F238E27FC236}">
                <a16:creationId xmlns:a16="http://schemas.microsoft.com/office/drawing/2014/main" id="{724F045E-3B61-5094-7C97-A3439988C95F}"/>
              </a:ext>
            </a:extLst>
          </p:cNvPr>
          <p:cNvSpPr/>
          <p:nvPr/>
        </p:nvSpPr>
        <p:spPr>
          <a:xfrm>
            <a:off x="11430000" y="2886955"/>
            <a:ext cx="3652659" cy="4513090"/>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3" name="TextBox 12">
            <a:extLst>
              <a:ext uri="{FF2B5EF4-FFF2-40B4-BE49-F238E27FC236}">
                <a16:creationId xmlns:a16="http://schemas.microsoft.com/office/drawing/2014/main" id="{9D332E58-BFA6-3719-4C7A-1F3BF5FBA074}"/>
              </a:ext>
            </a:extLst>
          </p:cNvPr>
          <p:cNvSpPr txBox="1"/>
          <p:nvPr/>
        </p:nvSpPr>
        <p:spPr>
          <a:xfrm>
            <a:off x="11814777" y="1833836"/>
            <a:ext cx="2883104" cy="830997"/>
          </a:xfrm>
          <a:prstGeom prst="rect">
            <a:avLst/>
          </a:prstGeom>
          <a:noFill/>
        </p:spPr>
        <p:txBody>
          <a:bodyPr wrap="square" rtlCol="0">
            <a:spAutoFit/>
          </a:bodyPr>
          <a:lstStyle/>
          <a:p>
            <a:pPr algn="ctr"/>
            <a:r>
              <a:rPr lang="en-US" sz="2400" b="1">
                <a:solidFill>
                  <a:srgbClr val="00623A"/>
                </a:solidFill>
                <a:latin typeface="SoDo Sans" panose="02010600030101010101" charset="0"/>
                <a:ea typeface="SoDo Sans" panose="02010600030101010101" charset="0"/>
              </a:rPr>
              <a:t>Business Case Development</a:t>
            </a:r>
          </a:p>
        </p:txBody>
      </p:sp>
      <p:sp>
        <p:nvSpPr>
          <p:cNvPr id="14" name="TextBox 13">
            <a:extLst>
              <a:ext uri="{FF2B5EF4-FFF2-40B4-BE49-F238E27FC236}">
                <a16:creationId xmlns:a16="http://schemas.microsoft.com/office/drawing/2014/main" id="{78AB85F6-8C13-882F-B175-6649F3FE7099}"/>
              </a:ext>
            </a:extLst>
          </p:cNvPr>
          <p:cNvSpPr txBox="1"/>
          <p:nvPr/>
        </p:nvSpPr>
        <p:spPr>
          <a:xfrm>
            <a:off x="11501848" y="3165107"/>
            <a:ext cx="3652659" cy="4154984"/>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Costs: Development, hardware, training, security, maintenance.</a:t>
            </a:r>
          </a:p>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ROI: Anticipated break-even by Year 3, $101M ROI.</a:t>
            </a:r>
          </a:p>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Risks &amp; Mitigation: Customer adoption, privacy concerns, model complexity.</a:t>
            </a:r>
          </a:p>
        </p:txBody>
      </p:sp>
      <p:grpSp>
        <p:nvGrpSpPr>
          <p:cNvPr id="17" name="Group 16">
            <a:extLst>
              <a:ext uri="{FF2B5EF4-FFF2-40B4-BE49-F238E27FC236}">
                <a16:creationId xmlns:a16="http://schemas.microsoft.com/office/drawing/2014/main" id="{62EE8CE5-5334-30B9-AAC5-73F47CF1491B}"/>
              </a:ext>
            </a:extLst>
          </p:cNvPr>
          <p:cNvGrpSpPr/>
          <p:nvPr/>
        </p:nvGrpSpPr>
        <p:grpSpPr>
          <a:xfrm>
            <a:off x="3269363" y="7866896"/>
            <a:ext cx="11813295" cy="1646968"/>
            <a:chOff x="3467904" y="1452812"/>
            <a:chExt cx="11341702" cy="1646968"/>
          </a:xfrm>
        </p:grpSpPr>
        <p:sp>
          <p:nvSpPr>
            <p:cNvPr id="16" name="Rounded Rectangle 15">
              <a:extLst>
                <a:ext uri="{FF2B5EF4-FFF2-40B4-BE49-F238E27FC236}">
                  <a16:creationId xmlns:a16="http://schemas.microsoft.com/office/drawing/2014/main" id="{9976A02B-F821-4657-3378-B8B203ECF832}"/>
                </a:ext>
              </a:extLst>
            </p:cNvPr>
            <p:cNvSpPr/>
            <p:nvPr/>
          </p:nvSpPr>
          <p:spPr>
            <a:xfrm>
              <a:off x="3467904" y="1452812"/>
              <a:ext cx="11341702" cy="1646968"/>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545AE9-2B1B-1606-7F37-739FAED12305}"/>
                </a:ext>
              </a:extLst>
            </p:cNvPr>
            <p:cNvSpPr txBox="1"/>
            <p:nvPr/>
          </p:nvSpPr>
          <p:spPr>
            <a:xfrm>
              <a:off x="3630794" y="1677328"/>
              <a:ext cx="10999606" cy="1200329"/>
            </a:xfrm>
            <a:prstGeom prst="rect">
              <a:avLst/>
            </a:prstGeom>
            <a:noFill/>
          </p:spPr>
          <p:txBody>
            <a:bodyPr wrap="square">
              <a:spAutoFit/>
            </a:bodyPr>
            <a:lstStyle/>
            <a:p>
              <a:pPr algn="ctr"/>
              <a:r>
                <a:rPr lang="en-US" sz="2400" b="1" i="0">
                  <a:solidFill>
                    <a:srgbClr val="00623A"/>
                  </a:solidFill>
                  <a:effectLst/>
                  <a:latin typeface="SoDo Sans" panose="02010600030101010101" charset="0"/>
                  <a:ea typeface="SoDo Sans" panose="02010600030101010101" charset="0"/>
                </a:rPr>
                <a:t>Strategic Outlook:</a:t>
              </a:r>
              <a:endParaRPr lang="en-US" sz="2400" b="0" i="0">
                <a:solidFill>
                  <a:srgbClr val="00623A"/>
                </a:solidFill>
                <a:effectLst/>
                <a:latin typeface="SoDo Sans" panose="02010600030101010101" charset="0"/>
                <a:ea typeface="SoDo Sans" panose="02010600030101010101" charset="0"/>
              </a:endParaRPr>
            </a:p>
            <a:p>
              <a:pPr marL="342900" indent="-342900" algn="ctr">
                <a:buFont typeface="Arial" panose="020B0604020202020204" pitchFamily="34" charset="0"/>
                <a:buChar char="•"/>
              </a:pPr>
              <a:r>
                <a:rPr lang="en-US" sz="2400" b="0" i="0">
                  <a:solidFill>
                    <a:srgbClr val="00623A"/>
                  </a:solidFill>
                  <a:effectLst/>
                  <a:latin typeface="SoDo Sans" panose="02010600030101010101" charset="0"/>
                  <a:ea typeface="SoDo Sans" panose="02010600030101010101" charset="0"/>
                </a:rPr>
                <a:t>Aligns with Starbucks Triple Shot Reinvention Strategy.</a:t>
              </a:r>
            </a:p>
            <a:p>
              <a:pPr marL="342900" indent="-342900" algn="ctr">
                <a:buFont typeface="Arial" panose="020B0604020202020204" pitchFamily="34" charset="0"/>
                <a:buChar char="•"/>
              </a:pPr>
              <a:r>
                <a:rPr lang="en-US" sz="2400" b="0" i="0">
                  <a:solidFill>
                    <a:srgbClr val="00623A"/>
                  </a:solidFill>
                  <a:effectLst/>
                  <a:latin typeface="SoDo Sans" panose="02010600030101010101" charset="0"/>
                  <a:ea typeface="SoDo Sans" panose="02010600030101010101" charset="0"/>
                </a:rPr>
                <a:t>Targets $3 billion efficiency goal and drive-thru store expansion.</a:t>
              </a:r>
            </a:p>
          </p:txBody>
        </p:sp>
      </p:grpSp>
      <p:grpSp>
        <p:nvGrpSpPr>
          <p:cNvPr id="21" name="Group 20">
            <a:extLst>
              <a:ext uri="{FF2B5EF4-FFF2-40B4-BE49-F238E27FC236}">
                <a16:creationId xmlns:a16="http://schemas.microsoft.com/office/drawing/2014/main" id="{FFE2ADAB-B576-0E7B-5AD7-AA0F8E79DFF9}"/>
              </a:ext>
            </a:extLst>
          </p:cNvPr>
          <p:cNvGrpSpPr/>
          <p:nvPr/>
        </p:nvGrpSpPr>
        <p:grpSpPr>
          <a:xfrm rot="16200000">
            <a:off x="-1139379" y="7055501"/>
            <a:ext cx="4843504" cy="2071822"/>
            <a:chOff x="741835" y="8740238"/>
            <a:chExt cx="4843504" cy="2071822"/>
          </a:xfrm>
        </p:grpSpPr>
        <p:sp>
          <p:nvSpPr>
            <p:cNvPr id="18" name="Freeform 20">
              <a:extLst>
                <a:ext uri="{FF2B5EF4-FFF2-40B4-BE49-F238E27FC236}">
                  <a16:creationId xmlns:a16="http://schemas.microsoft.com/office/drawing/2014/main" id="{DC03239E-4A34-F55D-829C-53FA5DF4E141}"/>
                </a:ext>
              </a:extLst>
            </p:cNvPr>
            <p:cNvSpPr/>
            <p:nvPr/>
          </p:nvSpPr>
          <p:spPr>
            <a:xfrm rot="-2594569">
              <a:off x="4855011" y="8740238"/>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19" name="Freeform 21">
              <a:extLst>
                <a:ext uri="{FF2B5EF4-FFF2-40B4-BE49-F238E27FC236}">
                  <a16:creationId xmlns:a16="http://schemas.microsoft.com/office/drawing/2014/main" id="{0EDE2F05-B269-94A1-B9AA-52F4C48D8252}"/>
                </a:ext>
              </a:extLst>
            </p:cNvPr>
            <p:cNvSpPr/>
            <p:nvPr/>
          </p:nvSpPr>
          <p:spPr>
            <a:xfrm>
              <a:off x="2431183" y="945912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20" name="Freeform 22">
              <a:extLst>
                <a:ext uri="{FF2B5EF4-FFF2-40B4-BE49-F238E27FC236}">
                  <a16:creationId xmlns:a16="http://schemas.microsoft.com/office/drawing/2014/main" id="{2AD79651-5061-19E3-A0DD-F9C20DE51EFD}"/>
                </a:ext>
              </a:extLst>
            </p:cNvPr>
            <p:cNvSpPr/>
            <p:nvPr/>
          </p:nvSpPr>
          <p:spPr>
            <a:xfrm>
              <a:off x="741835" y="8740238"/>
              <a:ext cx="1110280" cy="139535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grpSp>
        <p:nvGrpSpPr>
          <p:cNvPr id="22" name="Group 8">
            <a:extLst>
              <a:ext uri="{FF2B5EF4-FFF2-40B4-BE49-F238E27FC236}">
                <a16:creationId xmlns:a16="http://schemas.microsoft.com/office/drawing/2014/main" id="{9A239A43-7FD7-7F07-B1AE-08F8AD42730C}"/>
              </a:ext>
            </a:extLst>
          </p:cNvPr>
          <p:cNvGrpSpPr/>
          <p:nvPr/>
        </p:nvGrpSpPr>
        <p:grpSpPr>
          <a:xfrm>
            <a:off x="-1898858" y="-514350"/>
            <a:ext cx="3086100" cy="3086100"/>
            <a:chOff x="0" y="0"/>
            <a:chExt cx="812800" cy="812800"/>
          </a:xfrm>
        </p:grpSpPr>
        <p:sp>
          <p:nvSpPr>
            <p:cNvPr id="23" name="Freeform 9">
              <a:extLst>
                <a:ext uri="{FF2B5EF4-FFF2-40B4-BE49-F238E27FC236}">
                  <a16:creationId xmlns:a16="http://schemas.microsoft.com/office/drawing/2014/main" id="{98CF0097-F3CE-DF9F-193C-79B02437B2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24" name="TextBox 10">
              <a:extLst>
                <a:ext uri="{FF2B5EF4-FFF2-40B4-BE49-F238E27FC236}">
                  <a16:creationId xmlns:a16="http://schemas.microsoft.com/office/drawing/2014/main" id="{80E7C433-3E77-3504-F0DA-D417C03F73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5" name="Group 14">
            <a:extLst>
              <a:ext uri="{FF2B5EF4-FFF2-40B4-BE49-F238E27FC236}">
                <a16:creationId xmlns:a16="http://schemas.microsoft.com/office/drawing/2014/main" id="{FB1681C4-4B3D-D329-DB57-814575EC42F8}"/>
              </a:ext>
            </a:extLst>
          </p:cNvPr>
          <p:cNvGrpSpPr/>
          <p:nvPr/>
        </p:nvGrpSpPr>
        <p:grpSpPr>
          <a:xfrm>
            <a:off x="16041142" y="7794139"/>
            <a:ext cx="594545" cy="594545"/>
            <a:chOff x="0" y="0"/>
            <a:chExt cx="812800" cy="812800"/>
          </a:xfrm>
        </p:grpSpPr>
        <p:sp>
          <p:nvSpPr>
            <p:cNvPr id="26" name="Freeform 15">
              <a:extLst>
                <a:ext uri="{FF2B5EF4-FFF2-40B4-BE49-F238E27FC236}">
                  <a16:creationId xmlns:a16="http://schemas.microsoft.com/office/drawing/2014/main" id="{DEFFCCB8-372E-2C5B-263F-650F9CE7C8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7" name="TextBox 16">
              <a:extLst>
                <a:ext uri="{FF2B5EF4-FFF2-40B4-BE49-F238E27FC236}">
                  <a16:creationId xmlns:a16="http://schemas.microsoft.com/office/drawing/2014/main" id="{7D895EF1-01BE-9E1B-540E-6BA12A985E1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8" name="Group 17">
            <a:extLst>
              <a:ext uri="{FF2B5EF4-FFF2-40B4-BE49-F238E27FC236}">
                <a16:creationId xmlns:a16="http://schemas.microsoft.com/office/drawing/2014/main" id="{24BEE5BB-D7D1-A875-40D7-368BF71AD711}"/>
              </a:ext>
            </a:extLst>
          </p:cNvPr>
          <p:cNvGrpSpPr/>
          <p:nvPr/>
        </p:nvGrpSpPr>
        <p:grpSpPr>
          <a:xfrm>
            <a:off x="16878752" y="9818633"/>
            <a:ext cx="936733" cy="936733"/>
            <a:chOff x="0" y="0"/>
            <a:chExt cx="812800" cy="812800"/>
          </a:xfrm>
        </p:grpSpPr>
        <p:sp>
          <p:nvSpPr>
            <p:cNvPr id="29" name="Freeform 18">
              <a:extLst>
                <a:ext uri="{FF2B5EF4-FFF2-40B4-BE49-F238E27FC236}">
                  <a16:creationId xmlns:a16="http://schemas.microsoft.com/office/drawing/2014/main" id="{C7B5BBFB-5F83-A35C-B731-9C2B880C7F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0" name="TextBox 19">
              <a:extLst>
                <a:ext uri="{FF2B5EF4-FFF2-40B4-BE49-F238E27FC236}">
                  <a16:creationId xmlns:a16="http://schemas.microsoft.com/office/drawing/2014/main" id="{BDADF79C-4E23-E5D1-F027-6A4065922F3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1" name="Group 20">
            <a:extLst>
              <a:ext uri="{FF2B5EF4-FFF2-40B4-BE49-F238E27FC236}">
                <a16:creationId xmlns:a16="http://schemas.microsoft.com/office/drawing/2014/main" id="{B5F89147-43E6-E4F4-A3F7-66E087C55FFC}"/>
              </a:ext>
            </a:extLst>
          </p:cNvPr>
          <p:cNvGrpSpPr/>
          <p:nvPr/>
        </p:nvGrpSpPr>
        <p:grpSpPr>
          <a:xfrm>
            <a:off x="18093000" y="504048"/>
            <a:ext cx="594545" cy="594545"/>
            <a:chOff x="0" y="0"/>
            <a:chExt cx="812800" cy="812800"/>
          </a:xfrm>
        </p:grpSpPr>
        <p:sp>
          <p:nvSpPr>
            <p:cNvPr id="32" name="Freeform 21">
              <a:extLst>
                <a:ext uri="{FF2B5EF4-FFF2-40B4-BE49-F238E27FC236}">
                  <a16:creationId xmlns:a16="http://schemas.microsoft.com/office/drawing/2014/main" id="{6C250471-FE07-5520-5C00-048E99236E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3" name="TextBox 22">
              <a:extLst>
                <a:ext uri="{FF2B5EF4-FFF2-40B4-BE49-F238E27FC236}">
                  <a16:creationId xmlns:a16="http://schemas.microsoft.com/office/drawing/2014/main" id="{706D6FE7-4CE4-9616-B6DC-59F450BE1E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4" name="Group 23">
            <a:extLst>
              <a:ext uri="{FF2B5EF4-FFF2-40B4-BE49-F238E27FC236}">
                <a16:creationId xmlns:a16="http://schemas.microsoft.com/office/drawing/2014/main" id="{85C76A55-2798-2784-42DF-93CD48216658}"/>
              </a:ext>
            </a:extLst>
          </p:cNvPr>
          <p:cNvGrpSpPr/>
          <p:nvPr/>
        </p:nvGrpSpPr>
        <p:grpSpPr>
          <a:xfrm>
            <a:off x="17259300" y="1415719"/>
            <a:ext cx="936733" cy="936733"/>
            <a:chOff x="0" y="0"/>
            <a:chExt cx="812800" cy="812800"/>
          </a:xfrm>
        </p:grpSpPr>
        <p:sp>
          <p:nvSpPr>
            <p:cNvPr id="35" name="Freeform 24">
              <a:extLst>
                <a:ext uri="{FF2B5EF4-FFF2-40B4-BE49-F238E27FC236}">
                  <a16:creationId xmlns:a16="http://schemas.microsoft.com/office/drawing/2014/main" id="{1EF14E4D-5210-4F86-7AF1-CE3DF89C5C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6" name="TextBox 25">
              <a:extLst>
                <a:ext uri="{FF2B5EF4-FFF2-40B4-BE49-F238E27FC236}">
                  <a16:creationId xmlns:a16="http://schemas.microsoft.com/office/drawing/2014/main" id="{2C8F2A9F-1018-F8EF-1A3B-71EF7789583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Tree>
    <p:extLst>
      <p:ext uri="{BB962C8B-B14F-4D97-AF65-F5344CB8AC3E}">
        <p14:creationId xmlns:p14="http://schemas.microsoft.com/office/powerpoint/2010/main" val="349711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P spid="12"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rbucks-coffee-boomerang">
            <a:hlinkClick r:id="" action="ppaction://media"/>
            <a:extLst>
              <a:ext uri="{FF2B5EF4-FFF2-40B4-BE49-F238E27FC236}">
                <a16:creationId xmlns:a16="http://schemas.microsoft.com/office/drawing/2014/main" id="{107CFCA6-195E-AC61-E529-5ECAB44465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1"/>
            <a:ext cx="6934200" cy="10420597"/>
          </a:xfrm>
          <a:prstGeom prst="rect">
            <a:avLst/>
          </a:prstGeom>
        </p:spPr>
      </p:pic>
      <p:sp>
        <p:nvSpPr>
          <p:cNvPr id="5" name="TextBox 50">
            <a:extLst>
              <a:ext uri="{FF2B5EF4-FFF2-40B4-BE49-F238E27FC236}">
                <a16:creationId xmlns:a16="http://schemas.microsoft.com/office/drawing/2014/main" id="{D3AE40BC-F699-8FDA-2EB9-71B9C0435B1A}"/>
              </a:ext>
            </a:extLst>
          </p:cNvPr>
          <p:cNvSpPr txBox="1"/>
          <p:nvPr/>
        </p:nvSpPr>
        <p:spPr>
          <a:xfrm>
            <a:off x="3352800" y="1028700"/>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chemeClr val="bg1"/>
                </a:solidFill>
                <a:latin typeface="SoDo Sans" pitchFamily="2" charset="77"/>
                <a:ea typeface="SoDo Sans" pitchFamily="2" charset="77"/>
              </a:rPr>
              <a:t>Thank you!</a:t>
            </a:r>
            <a:endParaRPr lang="en-US" altLang="zh-CN" sz="7600">
              <a:solidFill>
                <a:schemeClr val="bg1"/>
              </a:solidFill>
              <a:latin typeface="SoDo Sans" pitchFamily="2" charset="77"/>
              <a:ea typeface="SoDo Sans" pitchFamily="2" charset="77"/>
            </a:endParaRPr>
          </a:p>
        </p:txBody>
      </p:sp>
    </p:spTree>
    <p:extLst>
      <p:ext uri="{BB962C8B-B14F-4D97-AF65-F5344CB8AC3E}">
        <p14:creationId xmlns:p14="http://schemas.microsoft.com/office/powerpoint/2010/main" val="27162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0">
            <a:extLst>
              <a:ext uri="{FF2B5EF4-FFF2-40B4-BE49-F238E27FC236}">
                <a16:creationId xmlns:a16="http://schemas.microsoft.com/office/drawing/2014/main" id="{CDAB075E-B3BE-0022-60FF-B5A2D6F9A6EB}"/>
              </a:ext>
            </a:extLst>
          </p:cNvPr>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References</a:t>
            </a:r>
          </a:p>
        </p:txBody>
      </p:sp>
      <p:sp>
        <p:nvSpPr>
          <p:cNvPr id="4" name="TextBox 3">
            <a:extLst>
              <a:ext uri="{FF2B5EF4-FFF2-40B4-BE49-F238E27FC236}">
                <a16:creationId xmlns:a16="http://schemas.microsoft.com/office/drawing/2014/main" id="{D22684BE-75D9-DECF-7CF5-0F7AF8BD9B90}"/>
              </a:ext>
            </a:extLst>
          </p:cNvPr>
          <p:cNvSpPr txBox="1"/>
          <p:nvPr/>
        </p:nvSpPr>
        <p:spPr>
          <a:xfrm>
            <a:off x="1219200" y="2247900"/>
            <a:ext cx="16154400" cy="6740307"/>
          </a:xfrm>
          <a:prstGeom prst="rect">
            <a:avLst/>
          </a:prstGeom>
          <a:noFill/>
        </p:spPr>
        <p:txBody>
          <a:bodyPr wrap="square">
            <a:spAutoFit/>
          </a:bodyPr>
          <a:lstStyle/>
          <a:p>
            <a:pPr rtl="0">
              <a:spcBef>
                <a:spcPts val="0"/>
              </a:spcBef>
              <a:spcAft>
                <a:spcPts val="1200"/>
              </a:spcAft>
            </a:pPr>
            <a:r>
              <a:rPr lang="en-CA" sz="2800" b="0" i="1" u="none" strike="noStrike">
                <a:solidFill>
                  <a:srgbClr val="000000"/>
                </a:solidFill>
                <a:effectLst/>
                <a:latin typeface="SoDo Sans" pitchFamily="2" charset="77"/>
                <a:ea typeface="SoDo Sans" pitchFamily="2" charset="77"/>
              </a:rPr>
              <a:t>Starbucks Debuts Voice Ordering</a:t>
            </a:r>
            <a:r>
              <a:rPr lang="en-CA" sz="2800" b="0" i="0" u="none" strike="noStrike">
                <a:solidFill>
                  <a:srgbClr val="000000"/>
                </a:solidFill>
                <a:effectLst/>
                <a:latin typeface="SoDo Sans" pitchFamily="2" charset="77"/>
                <a:ea typeface="SoDo Sans" pitchFamily="2" charset="77"/>
              </a:rPr>
              <a:t>. (2017, January 30). Starbucks Stories. Retrieved November 28, 2023, from </a:t>
            </a:r>
            <a:r>
              <a:rPr lang="en-CA" sz="2800" b="0" i="0" u="sng" strike="noStrike">
                <a:solidFill>
                  <a:srgbClr val="1155CC"/>
                </a:solidFill>
                <a:effectLst/>
                <a:latin typeface="SoDo Sans" pitchFamily="2" charset="77"/>
                <a:ea typeface="SoDo Sans" pitchFamily="2" charset="77"/>
                <a:hlinkClick r:id="rId2"/>
              </a:rPr>
              <a:t>https://stories.starbucks.com/press/2017/starbucks-debuts-voice-ordering/</a:t>
            </a:r>
            <a:endParaRPr lang="en-CA" sz="2800" b="0" i="0" u="sng" strike="noStrike">
              <a:solidFill>
                <a:srgbClr val="1155CC"/>
              </a:solidFill>
              <a:effectLst/>
              <a:latin typeface="SoDo Sans" pitchFamily="2" charset="77"/>
              <a:ea typeface="SoDo Sans" pitchFamily="2" charset="77"/>
            </a:endParaRPr>
          </a:p>
          <a:p>
            <a:pPr rtl="0">
              <a:spcBef>
                <a:spcPts val="0"/>
              </a:spcBef>
              <a:spcAft>
                <a:spcPts val="1200"/>
              </a:spcAft>
            </a:pPr>
            <a:endParaRPr lang="en-CA" sz="2800" b="0">
              <a:effectLst/>
              <a:latin typeface="SoDo Sans" pitchFamily="2" charset="77"/>
              <a:ea typeface="SoDo Sans" pitchFamily="2" charset="77"/>
            </a:endParaRPr>
          </a:p>
          <a:p>
            <a:pPr rtl="0">
              <a:spcBef>
                <a:spcPts val="0"/>
              </a:spcBef>
              <a:spcAft>
                <a:spcPts val="1200"/>
              </a:spcAft>
            </a:pPr>
            <a:r>
              <a:rPr lang="en-CA" sz="2800" b="0" i="1" u="none" strike="noStrike">
                <a:solidFill>
                  <a:srgbClr val="000000"/>
                </a:solidFill>
                <a:effectLst/>
                <a:latin typeface="SoDo Sans" pitchFamily="2" charset="77"/>
                <a:ea typeface="SoDo Sans" pitchFamily="2" charset="77"/>
              </a:rPr>
              <a:t>Starbucks Announces Triple Shot Reinvention Strategy with Multiple Paths for Long-Term Growth</a:t>
            </a:r>
            <a:r>
              <a:rPr lang="en-CA" sz="2800" b="0" i="0" u="none" strike="noStrike">
                <a:solidFill>
                  <a:srgbClr val="000000"/>
                </a:solidFill>
                <a:effectLst/>
                <a:latin typeface="SoDo Sans" pitchFamily="2" charset="77"/>
                <a:ea typeface="SoDo Sans" pitchFamily="2" charset="77"/>
              </a:rPr>
              <a:t>. (2023, November 2). Starbucks Stories. Retrieved November 28, 2023, from </a:t>
            </a:r>
            <a:r>
              <a:rPr lang="en-CA" sz="2800" b="0" i="0" u="sng" strike="noStrike">
                <a:solidFill>
                  <a:srgbClr val="1155CC"/>
                </a:solidFill>
                <a:effectLst/>
                <a:latin typeface="SoDo Sans" pitchFamily="2" charset="77"/>
                <a:ea typeface="SoDo Sans" pitchFamily="2" charset="77"/>
                <a:hlinkClick r:id="rId3"/>
              </a:rPr>
              <a:t>https://stories.starbucks.com/press/2023/starbucks-announces-triple-shot-reinvention-strategy-with-multiple-paths-for-long-term-growth/</a:t>
            </a:r>
            <a:endParaRPr lang="en-CA" sz="2800" b="0" i="0" u="sng" strike="noStrike">
              <a:solidFill>
                <a:srgbClr val="1155CC"/>
              </a:solidFill>
              <a:effectLst/>
              <a:latin typeface="SoDo Sans" pitchFamily="2" charset="77"/>
              <a:ea typeface="SoDo Sans" pitchFamily="2" charset="77"/>
            </a:endParaRPr>
          </a:p>
          <a:p>
            <a:pPr rtl="0">
              <a:spcBef>
                <a:spcPts val="0"/>
              </a:spcBef>
              <a:spcAft>
                <a:spcPts val="1200"/>
              </a:spcAft>
            </a:pPr>
            <a:endParaRPr lang="en-CA" sz="2800" b="0">
              <a:effectLst/>
              <a:latin typeface="SoDo Sans" pitchFamily="2" charset="77"/>
              <a:ea typeface="SoDo Sans" pitchFamily="2" charset="77"/>
            </a:endParaRPr>
          </a:p>
          <a:p>
            <a:pPr rtl="0">
              <a:spcBef>
                <a:spcPts val="0"/>
              </a:spcBef>
              <a:spcAft>
                <a:spcPts val="1200"/>
              </a:spcAft>
            </a:pPr>
            <a:r>
              <a:rPr lang="en-CA" sz="2800" b="0" i="0" u="none" strike="noStrike" err="1">
                <a:solidFill>
                  <a:srgbClr val="000000"/>
                </a:solidFill>
                <a:effectLst/>
                <a:latin typeface="SoDo Sans" pitchFamily="2" charset="77"/>
                <a:ea typeface="SoDo Sans" pitchFamily="2" charset="77"/>
              </a:rPr>
              <a:t>Meisenzahl</a:t>
            </a:r>
            <a:r>
              <a:rPr lang="en-CA" sz="2800" b="0" i="0" u="none" strike="noStrike">
                <a:solidFill>
                  <a:srgbClr val="000000"/>
                </a:solidFill>
                <a:effectLst/>
                <a:latin typeface="SoDo Sans" pitchFamily="2" charset="77"/>
                <a:ea typeface="SoDo Sans" pitchFamily="2" charset="77"/>
              </a:rPr>
              <a:t>, M. (2022, August 6). </a:t>
            </a:r>
            <a:r>
              <a:rPr lang="en-CA" sz="2800" b="0" i="1" u="none" strike="noStrike">
                <a:solidFill>
                  <a:srgbClr val="000000"/>
                </a:solidFill>
                <a:effectLst/>
                <a:latin typeface="SoDo Sans" pitchFamily="2" charset="77"/>
                <a:ea typeface="SoDo Sans" pitchFamily="2" charset="77"/>
              </a:rPr>
              <a:t>Starbucks Is Embracing Drive-</a:t>
            </a:r>
            <a:r>
              <a:rPr lang="en-CA" sz="2800" b="0" i="1" u="none" strike="noStrike" err="1">
                <a:solidFill>
                  <a:srgbClr val="000000"/>
                </a:solidFill>
                <a:effectLst/>
                <a:latin typeface="SoDo Sans" pitchFamily="2" charset="77"/>
                <a:ea typeface="SoDo Sans" pitchFamily="2" charset="77"/>
              </a:rPr>
              <a:t>Thrus</a:t>
            </a:r>
            <a:r>
              <a:rPr lang="en-CA" sz="2800" b="0" i="1" u="none" strike="noStrike">
                <a:solidFill>
                  <a:srgbClr val="000000"/>
                </a:solidFill>
                <a:effectLst/>
                <a:latin typeface="SoDo Sans" pitchFamily="2" charset="77"/>
                <a:ea typeface="SoDo Sans" pitchFamily="2" charset="77"/>
              </a:rPr>
              <a:t> and Mobile Over Its Traditional Model</a:t>
            </a:r>
            <a:r>
              <a:rPr lang="en-CA" sz="2800" b="0" i="0" u="none" strike="noStrike">
                <a:solidFill>
                  <a:srgbClr val="000000"/>
                </a:solidFill>
                <a:effectLst/>
                <a:latin typeface="SoDo Sans" pitchFamily="2" charset="77"/>
                <a:ea typeface="SoDo Sans" pitchFamily="2" charset="77"/>
              </a:rPr>
              <a:t>. Business Insider. Retrieved November 28, 2023, from </a:t>
            </a:r>
            <a:r>
              <a:rPr lang="en-CA" sz="2800" b="0" i="0" u="sng" strike="noStrike">
                <a:solidFill>
                  <a:srgbClr val="1155CC"/>
                </a:solidFill>
                <a:effectLst/>
                <a:latin typeface="SoDo Sans" pitchFamily="2" charset="77"/>
                <a:ea typeface="SoDo Sans" pitchFamily="2" charset="77"/>
                <a:hlinkClick r:id="rId4"/>
              </a:rPr>
              <a:t>https://www.businessinsider.com/starbucks-embracing-drive-thrus-and-mobile-over-traditional-mode-2022-8</a:t>
            </a:r>
            <a:r>
              <a:rPr lang="en-CA" sz="2800" b="0" i="0" u="none" strike="noStrike">
                <a:solidFill>
                  <a:srgbClr val="000000"/>
                </a:solidFill>
                <a:effectLst/>
                <a:latin typeface="SoDo Sans" pitchFamily="2" charset="77"/>
                <a:ea typeface="SoDo Sans" pitchFamily="2" charset="77"/>
              </a:rPr>
              <a:t> </a:t>
            </a:r>
            <a:br>
              <a:rPr lang="en-CA" sz="2800" b="0">
                <a:effectLst/>
                <a:latin typeface="SoDo Sans" pitchFamily="2" charset="77"/>
                <a:ea typeface="SoDo Sans" pitchFamily="2" charset="77"/>
              </a:rPr>
            </a:br>
            <a:endParaRPr lang="en-US" sz="2800">
              <a:latin typeface="SoDo Sans" pitchFamily="2" charset="77"/>
              <a:ea typeface="SoDo Sans" pitchFamily="2" charset="77"/>
            </a:endParaRPr>
          </a:p>
        </p:txBody>
      </p:sp>
    </p:spTree>
    <p:extLst>
      <p:ext uri="{BB962C8B-B14F-4D97-AF65-F5344CB8AC3E}">
        <p14:creationId xmlns:p14="http://schemas.microsoft.com/office/powerpoint/2010/main" val="282158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66EB40-522D-8E68-72A5-57DF6DDC0F9D}"/>
              </a:ext>
            </a:extLst>
          </p:cNvPr>
          <p:cNvGrpSpPr/>
          <p:nvPr/>
        </p:nvGrpSpPr>
        <p:grpSpPr>
          <a:xfrm>
            <a:off x="12088761" y="898590"/>
            <a:ext cx="1216243" cy="1085953"/>
            <a:chOff x="4276278" y="1615753"/>
            <a:chExt cx="3642778" cy="3628601"/>
          </a:xfrm>
          <a:solidFill>
            <a:srgbClr val="00754A"/>
          </a:solidFill>
        </p:grpSpPr>
        <p:sp>
          <p:nvSpPr>
            <p:cNvPr id="16" name="Freeform: Shape 2">
              <a:extLst>
                <a:ext uri="{FF2B5EF4-FFF2-40B4-BE49-F238E27FC236}">
                  <a16:creationId xmlns:a16="http://schemas.microsoft.com/office/drawing/2014/main" id="{CC8701DE-6931-B989-7053-89EE184C124B}"/>
                </a:ext>
              </a:extLst>
            </p:cNvPr>
            <p:cNvSpPr/>
            <p:nvPr/>
          </p:nvSpPr>
          <p:spPr>
            <a:xfrm>
              <a:off x="4276278" y="1615753"/>
              <a:ext cx="3642778" cy="3628601"/>
            </a:xfrm>
            <a:custGeom>
              <a:avLst/>
              <a:gdLst>
                <a:gd name="connsiteX0" fmla="*/ 3642779 w 3642778"/>
                <a:gd name="connsiteY0" fmla="*/ 1982233 h 3628601"/>
                <a:gd name="connsiteX1" fmla="*/ 3636508 w 3642778"/>
                <a:gd name="connsiteY1" fmla="*/ 2034722 h 3628601"/>
                <a:gd name="connsiteX2" fmla="*/ 3613467 w 3642778"/>
                <a:gd name="connsiteY2" fmla="*/ 2057762 h 3628601"/>
                <a:gd name="connsiteX3" fmla="*/ 3435483 w 3642778"/>
                <a:gd name="connsiteY3" fmla="*/ 2017885 h 3628601"/>
                <a:gd name="connsiteX4" fmla="*/ 3316941 w 3642778"/>
                <a:gd name="connsiteY4" fmla="*/ 1953194 h 3628601"/>
                <a:gd name="connsiteX5" fmla="*/ 3162816 w 3642778"/>
                <a:gd name="connsiteY5" fmla="*/ 1912635 h 3628601"/>
                <a:gd name="connsiteX6" fmla="*/ 3141616 w 3642778"/>
                <a:gd name="connsiteY6" fmla="*/ 1912635 h 3628601"/>
                <a:gd name="connsiteX7" fmla="*/ 3172495 w 3642778"/>
                <a:gd name="connsiteY7" fmla="*/ 2050059 h 3628601"/>
                <a:gd name="connsiteX8" fmla="*/ 3248569 w 3642778"/>
                <a:gd name="connsiteY8" fmla="*/ 2064511 h 3628601"/>
                <a:gd name="connsiteX9" fmla="*/ 3378973 w 3642778"/>
                <a:gd name="connsiteY9" fmla="*/ 2128111 h 3628601"/>
                <a:gd name="connsiteX10" fmla="*/ 3532144 w 3642778"/>
                <a:gd name="connsiteY10" fmla="*/ 2190961 h 3628601"/>
                <a:gd name="connsiteX11" fmla="*/ 3586610 w 3642778"/>
                <a:gd name="connsiteY11" fmla="*/ 2193619 h 3628601"/>
                <a:gd name="connsiteX12" fmla="*/ 3612854 w 3642778"/>
                <a:gd name="connsiteY12" fmla="*/ 2193619 h 3628601"/>
                <a:gd name="connsiteX13" fmla="*/ 3577475 w 3642778"/>
                <a:gd name="connsiteY13" fmla="*/ 2330362 h 3628601"/>
                <a:gd name="connsiteX14" fmla="*/ 3563297 w 3642778"/>
                <a:gd name="connsiteY14" fmla="*/ 2337315 h 3628601"/>
                <a:gd name="connsiteX15" fmla="*/ 3431598 w 3642778"/>
                <a:gd name="connsiteY15" fmla="*/ 2298255 h 3628601"/>
                <a:gd name="connsiteX16" fmla="*/ 3334460 w 3642778"/>
                <a:gd name="connsiteY16" fmla="*/ 2239018 h 3628601"/>
                <a:gd name="connsiteX17" fmla="*/ 3199626 w 3642778"/>
                <a:gd name="connsiteY17" fmla="*/ 2203503 h 3628601"/>
                <a:gd name="connsiteX18" fmla="*/ 3193559 w 3642778"/>
                <a:gd name="connsiteY18" fmla="*/ 2203776 h 3628601"/>
                <a:gd name="connsiteX19" fmla="*/ 3190082 w 3642778"/>
                <a:gd name="connsiteY19" fmla="*/ 2205276 h 3628601"/>
                <a:gd name="connsiteX20" fmla="*/ 3190082 w 3642778"/>
                <a:gd name="connsiteY20" fmla="*/ 2324431 h 3628601"/>
                <a:gd name="connsiteX21" fmla="*/ 3241412 w 3642778"/>
                <a:gd name="connsiteY21" fmla="*/ 2331316 h 3628601"/>
                <a:gd name="connsiteX22" fmla="*/ 3351502 w 3642778"/>
                <a:gd name="connsiteY22" fmla="*/ 2384077 h 3628601"/>
                <a:gd name="connsiteX23" fmla="*/ 3403308 w 3642778"/>
                <a:gd name="connsiteY23" fmla="*/ 2418638 h 3628601"/>
                <a:gd name="connsiteX24" fmla="*/ 3533984 w 3642778"/>
                <a:gd name="connsiteY24" fmla="*/ 2457425 h 3628601"/>
                <a:gd name="connsiteX25" fmla="*/ 3528804 w 3642778"/>
                <a:gd name="connsiteY25" fmla="*/ 2473035 h 3628601"/>
                <a:gd name="connsiteX26" fmla="*/ 3481837 w 3642778"/>
                <a:gd name="connsiteY26" fmla="*/ 2586601 h 3628601"/>
                <a:gd name="connsiteX27" fmla="*/ 3458728 w 3642778"/>
                <a:gd name="connsiteY27" fmla="*/ 2597644 h 3628601"/>
                <a:gd name="connsiteX28" fmla="*/ 3373315 w 3642778"/>
                <a:gd name="connsiteY28" fmla="*/ 2550064 h 3628601"/>
                <a:gd name="connsiteX29" fmla="*/ 3279926 w 3642778"/>
                <a:gd name="connsiteY29" fmla="*/ 2488441 h 3628601"/>
                <a:gd name="connsiteX30" fmla="*/ 3189878 w 3642778"/>
                <a:gd name="connsiteY30" fmla="*/ 2471536 h 3628601"/>
                <a:gd name="connsiteX31" fmla="*/ 3176449 w 3642778"/>
                <a:gd name="connsiteY31" fmla="*/ 2483465 h 3628601"/>
                <a:gd name="connsiteX32" fmla="*/ 3160430 w 3642778"/>
                <a:gd name="connsiteY32" fmla="*/ 2574400 h 3628601"/>
                <a:gd name="connsiteX33" fmla="*/ 3213123 w 3642778"/>
                <a:gd name="connsiteY33" fmla="*/ 2580739 h 3628601"/>
                <a:gd name="connsiteX34" fmla="*/ 3317895 w 3642778"/>
                <a:gd name="connsiteY34" fmla="*/ 2642294 h 3628601"/>
                <a:gd name="connsiteX35" fmla="*/ 3366635 w 3642778"/>
                <a:gd name="connsiteY35" fmla="*/ 2680876 h 3628601"/>
                <a:gd name="connsiteX36" fmla="*/ 3422668 w 3642778"/>
                <a:gd name="connsiteY36" fmla="*/ 2706916 h 3628601"/>
                <a:gd name="connsiteX37" fmla="*/ 3345298 w 3642778"/>
                <a:gd name="connsiteY37" fmla="*/ 2835752 h 3628601"/>
                <a:gd name="connsiteX38" fmla="*/ 3299013 w 3642778"/>
                <a:gd name="connsiteY38" fmla="*/ 2797987 h 3628601"/>
                <a:gd name="connsiteX39" fmla="*/ 3226552 w 3642778"/>
                <a:gd name="connsiteY39" fmla="*/ 2738000 h 3628601"/>
                <a:gd name="connsiteX40" fmla="*/ 3129959 w 3642778"/>
                <a:gd name="connsiteY40" fmla="*/ 2703099 h 3628601"/>
                <a:gd name="connsiteX41" fmla="*/ 3157839 w 3642778"/>
                <a:gd name="connsiteY41" fmla="*/ 2600371 h 3628601"/>
                <a:gd name="connsiteX42" fmla="*/ 3059815 w 3642778"/>
                <a:gd name="connsiteY42" fmla="*/ 2584556 h 3628601"/>
                <a:gd name="connsiteX43" fmla="*/ 2862813 w 3642778"/>
                <a:gd name="connsiteY43" fmla="*/ 2481488 h 3628601"/>
                <a:gd name="connsiteX44" fmla="*/ 2855928 w 3642778"/>
                <a:gd name="connsiteY44" fmla="*/ 2469422 h 3628601"/>
                <a:gd name="connsiteX45" fmla="*/ 2786602 w 3642778"/>
                <a:gd name="connsiteY45" fmla="*/ 2273511 h 3628601"/>
                <a:gd name="connsiteX46" fmla="*/ 2664243 w 3642778"/>
                <a:gd name="connsiteY46" fmla="*/ 2110864 h 3628601"/>
                <a:gd name="connsiteX47" fmla="*/ 2618298 w 3642778"/>
                <a:gd name="connsiteY47" fmla="*/ 2017748 h 3628601"/>
                <a:gd name="connsiteX48" fmla="*/ 2626546 w 3642778"/>
                <a:gd name="connsiteY48" fmla="*/ 1906636 h 3628601"/>
                <a:gd name="connsiteX49" fmla="*/ 2671332 w 3642778"/>
                <a:gd name="connsiteY49" fmla="*/ 1732061 h 3628601"/>
                <a:gd name="connsiteX50" fmla="*/ 2514616 w 3642778"/>
                <a:gd name="connsiteY50" fmla="*/ 1205335 h 3628601"/>
                <a:gd name="connsiteX51" fmla="*/ 2460014 w 3642778"/>
                <a:gd name="connsiteY51" fmla="*/ 1159254 h 3628601"/>
                <a:gd name="connsiteX52" fmla="*/ 2455992 w 3642778"/>
                <a:gd name="connsiteY52" fmla="*/ 1163344 h 3628601"/>
                <a:gd name="connsiteX53" fmla="*/ 2472421 w 3642778"/>
                <a:gd name="connsiteY53" fmla="*/ 1185703 h 3628601"/>
                <a:gd name="connsiteX54" fmla="*/ 2601188 w 3642778"/>
                <a:gd name="connsiteY54" fmla="*/ 1444737 h 3628601"/>
                <a:gd name="connsiteX55" fmla="*/ 2588373 w 3642778"/>
                <a:gd name="connsiteY55" fmla="*/ 1742831 h 3628601"/>
                <a:gd name="connsiteX56" fmla="*/ 2543587 w 3642778"/>
                <a:gd name="connsiteY56" fmla="*/ 1904864 h 3628601"/>
                <a:gd name="connsiteX57" fmla="*/ 2591781 w 3642778"/>
                <a:gd name="connsiteY57" fmla="*/ 2147674 h 3628601"/>
                <a:gd name="connsiteX58" fmla="*/ 2713868 w 3642778"/>
                <a:gd name="connsiteY58" fmla="*/ 2312434 h 3628601"/>
                <a:gd name="connsiteX59" fmla="*/ 2766016 w 3642778"/>
                <a:gd name="connsiteY59" fmla="*/ 2421297 h 3628601"/>
                <a:gd name="connsiteX60" fmla="*/ 2752314 w 3642778"/>
                <a:gd name="connsiteY60" fmla="*/ 2567174 h 3628601"/>
                <a:gd name="connsiteX61" fmla="*/ 2687351 w 3642778"/>
                <a:gd name="connsiteY61" fmla="*/ 2709165 h 3628601"/>
                <a:gd name="connsiteX62" fmla="*/ 2690828 w 3642778"/>
                <a:gd name="connsiteY62" fmla="*/ 2729888 h 3628601"/>
                <a:gd name="connsiteX63" fmla="*/ 2961519 w 3642778"/>
                <a:gd name="connsiteY63" fmla="*/ 2878220 h 3628601"/>
                <a:gd name="connsiteX64" fmla="*/ 3029208 w 3642778"/>
                <a:gd name="connsiteY64" fmla="*/ 2883537 h 3628601"/>
                <a:gd name="connsiteX65" fmla="*/ 3075698 w 3642778"/>
                <a:gd name="connsiteY65" fmla="*/ 2850476 h 3628601"/>
                <a:gd name="connsiteX66" fmla="*/ 3092399 w 3642778"/>
                <a:gd name="connsiteY66" fmla="*/ 2809848 h 3628601"/>
                <a:gd name="connsiteX67" fmla="*/ 3118507 w 3642778"/>
                <a:gd name="connsiteY67" fmla="*/ 2795942 h 3628601"/>
                <a:gd name="connsiteX68" fmla="*/ 3196558 w 3642778"/>
                <a:gd name="connsiteY68" fmla="*/ 2834525 h 3628601"/>
                <a:gd name="connsiteX69" fmla="*/ 3259204 w 3642778"/>
                <a:gd name="connsiteY69" fmla="*/ 2894307 h 3628601"/>
                <a:gd name="connsiteX70" fmla="*/ 3288311 w 3642778"/>
                <a:gd name="connsiteY70" fmla="*/ 2921028 h 3628601"/>
                <a:gd name="connsiteX71" fmla="*/ 3199353 w 3642778"/>
                <a:gd name="connsiteY71" fmla="*/ 3031391 h 3628601"/>
                <a:gd name="connsiteX72" fmla="*/ 3043660 w 3642778"/>
                <a:gd name="connsiteY72" fmla="*/ 2906577 h 3628601"/>
                <a:gd name="connsiteX73" fmla="*/ 3002146 w 3642778"/>
                <a:gd name="connsiteY73" fmla="*/ 2980879 h 3628601"/>
                <a:gd name="connsiteX74" fmla="*/ 3136708 w 3642778"/>
                <a:gd name="connsiteY74" fmla="*/ 3098808 h 3628601"/>
                <a:gd name="connsiteX75" fmla="*/ 3031458 w 3642778"/>
                <a:gd name="connsiteY75" fmla="*/ 3199081 h 3628601"/>
                <a:gd name="connsiteX76" fmla="*/ 2929753 w 3642778"/>
                <a:gd name="connsiteY76" fmla="*/ 3091105 h 3628601"/>
                <a:gd name="connsiteX77" fmla="*/ 2882104 w 3642778"/>
                <a:gd name="connsiteY77" fmla="*/ 3152592 h 3628601"/>
                <a:gd name="connsiteX78" fmla="*/ 2967176 w 3642778"/>
                <a:gd name="connsiteY78" fmla="*/ 3254842 h 3628601"/>
                <a:gd name="connsiteX79" fmla="*/ 2836569 w 3642778"/>
                <a:gd name="connsiteY79" fmla="*/ 3350821 h 3628601"/>
                <a:gd name="connsiteX80" fmla="*/ 2704461 w 3642778"/>
                <a:gd name="connsiteY80" fmla="*/ 3106783 h 3628601"/>
                <a:gd name="connsiteX81" fmla="*/ 2632000 w 3642778"/>
                <a:gd name="connsiteY81" fmla="*/ 2979175 h 3628601"/>
                <a:gd name="connsiteX82" fmla="*/ 2623342 w 3642778"/>
                <a:gd name="connsiteY82" fmla="*/ 2841955 h 3628601"/>
                <a:gd name="connsiteX83" fmla="*/ 2624978 w 3642778"/>
                <a:gd name="connsiteY83" fmla="*/ 2827231 h 3628601"/>
                <a:gd name="connsiteX84" fmla="*/ 2614753 w 3642778"/>
                <a:gd name="connsiteY84" fmla="*/ 2841137 h 3628601"/>
                <a:gd name="connsiteX85" fmla="*/ 2601393 w 3642778"/>
                <a:gd name="connsiteY85" fmla="*/ 3075563 h 3628601"/>
                <a:gd name="connsiteX86" fmla="*/ 2686806 w 3642778"/>
                <a:gd name="connsiteY86" fmla="*/ 3227643 h 3628601"/>
                <a:gd name="connsiteX87" fmla="*/ 2749519 w 3642778"/>
                <a:gd name="connsiteY87" fmla="*/ 3368408 h 3628601"/>
                <a:gd name="connsiteX88" fmla="*/ 2729819 w 3642778"/>
                <a:gd name="connsiteY88" fmla="*/ 3415102 h 3628601"/>
                <a:gd name="connsiteX89" fmla="*/ 2652722 w 3642778"/>
                <a:gd name="connsiteY89" fmla="*/ 3457911 h 3628601"/>
                <a:gd name="connsiteX90" fmla="*/ 2644474 w 3642778"/>
                <a:gd name="connsiteY90" fmla="*/ 3407059 h 3628601"/>
                <a:gd name="connsiteX91" fmla="*/ 2583124 w 3642778"/>
                <a:gd name="connsiteY91" fmla="*/ 3247548 h 3628601"/>
                <a:gd name="connsiteX92" fmla="*/ 2492871 w 3642778"/>
                <a:gd name="connsiteY92" fmla="*/ 3063702 h 3628601"/>
                <a:gd name="connsiteX93" fmla="*/ 2500437 w 3642778"/>
                <a:gd name="connsiteY93" fmla="*/ 2850816 h 3628601"/>
                <a:gd name="connsiteX94" fmla="*/ 2598325 w 3642778"/>
                <a:gd name="connsiteY94" fmla="*/ 2683126 h 3628601"/>
                <a:gd name="connsiteX95" fmla="*/ 2648769 w 3642778"/>
                <a:gd name="connsiteY95" fmla="*/ 2584693 h 3628601"/>
                <a:gd name="connsiteX96" fmla="*/ 2625933 w 3642778"/>
                <a:gd name="connsiteY96" fmla="*/ 2317410 h 3628601"/>
                <a:gd name="connsiteX97" fmla="*/ 2515638 w 3642778"/>
                <a:gd name="connsiteY97" fmla="*/ 2166761 h 3628601"/>
                <a:gd name="connsiteX98" fmla="*/ 2484214 w 3642778"/>
                <a:gd name="connsiteY98" fmla="*/ 2122044 h 3628601"/>
                <a:gd name="connsiteX99" fmla="*/ 2453470 w 3642778"/>
                <a:gd name="connsiteY99" fmla="*/ 1887209 h 3628601"/>
                <a:gd name="connsiteX100" fmla="*/ 2504664 w 3642778"/>
                <a:gd name="connsiteY100" fmla="*/ 1733356 h 3628601"/>
                <a:gd name="connsiteX101" fmla="*/ 2538883 w 3642778"/>
                <a:gd name="connsiteY101" fmla="*/ 1532468 h 3628601"/>
                <a:gd name="connsiteX102" fmla="*/ 2332065 w 3642778"/>
                <a:gd name="connsiteY102" fmla="*/ 1107583 h 3628601"/>
                <a:gd name="connsiteX103" fmla="*/ 2305480 w 3642778"/>
                <a:gd name="connsiteY103" fmla="*/ 1090064 h 3628601"/>
                <a:gd name="connsiteX104" fmla="*/ 2293755 w 3642778"/>
                <a:gd name="connsiteY104" fmla="*/ 1087338 h 3628601"/>
                <a:gd name="connsiteX105" fmla="*/ 2304798 w 3642778"/>
                <a:gd name="connsiteY105" fmla="*/ 1103289 h 3628601"/>
                <a:gd name="connsiteX106" fmla="*/ 2438269 w 3642778"/>
                <a:gd name="connsiteY106" fmla="*/ 1351144 h 3628601"/>
                <a:gd name="connsiteX107" fmla="*/ 2418432 w 3642778"/>
                <a:gd name="connsiteY107" fmla="*/ 1692456 h 3628601"/>
                <a:gd name="connsiteX108" fmla="*/ 2355651 w 3642778"/>
                <a:gd name="connsiteY108" fmla="*/ 1875825 h 3628601"/>
                <a:gd name="connsiteX109" fmla="*/ 2419728 w 3642778"/>
                <a:gd name="connsiteY109" fmla="*/ 2188984 h 3628601"/>
                <a:gd name="connsiteX110" fmla="*/ 2522251 w 3642778"/>
                <a:gd name="connsiteY110" fmla="*/ 2324704 h 3628601"/>
                <a:gd name="connsiteX111" fmla="*/ 2569286 w 3642778"/>
                <a:gd name="connsiteY111" fmla="*/ 2438679 h 3628601"/>
                <a:gd name="connsiteX112" fmla="*/ 2548972 w 3642778"/>
                <a:gd name="connsiteY112" fmla="*/ 2567174 h 3628601"/>
                <a:gd name="connsiteX113" fmla="*/ 2464377 w 3642778"/>
                <a:gd name="connsiteY113" fmla="*/ 2717755 h 3628601"/>
                <a:gd name="connsiteX114" fmla="*/ 2393892 w 3642778"/>
                <a:gd name="connsiteY114" fmla="*/ 2836501 h 3628601"/>
                <a:gd name="connsiteX115" fmla="*/ 2389461 w 3642778"/>
                <a:gd name="connsiteY115" fmla="*/ 3111555 h 3628601"/>
                <a:gd name="connsiteX116" fmla="*/ 2494439 w 3642778"/>
                <a:gd name="connsiteY116" fmla="*/ 3315170 h 3628601"/>
                <a:gd name="connsiteX117" fmla="*/ 2546382 w 3642778"/>
                <a:gd name="connsiteY117" fmla="*/ 3477543 h 3628601"/>
                <a:gd name="connsiteX118" fmla="*/ 2547609 w 3642778"/>
                <a:gd name="connsiteY118" fmla="*/ 3488109 h 3628601"/>
                <a:gd name="connsiteX119" fmla="*/ 2531181 w 3642778"/>
                <a:gd name="connsiteY119" fmla="*/ 3514967 h 3628601"/>
                <a:gd name="connsiteX120" fmla="*/ 2429476 w 3642778"/>
                <a:gd name="connsiteY120" fmla="*/ 3554913 h 3628601"/>
                <a:gd name="connsiteX121" fmla="*/ 2419319 w 3642778"/>
                <a:gd name="connsiteY121" fmla="*/ 3457911 h 3628601"/>
                <a:gd name="connsiteX122" fmla="*/ 2352720 w 3642778"/>
                <a:gd name="connsiteY122" fmla="*/ 3284358 h 3628601"/>
                <a:gd name="connsiteX123" fmla="*/ 2262194 w 3642778"/>
                <a:gd name="connsiteY123" fmla="*/ 3100648 h 3628601"/>
                <a:gd name="connsiteX124" fmla="*/ 2238472 w 3642778"/>
                <a:gd name="connsiteY124" fmla="*/ 2953067 h 3628601"/>
                <a:gd name="connsiteX125" fmla="*/ 2289052 w 3642778"/>
                <a:gd name="connsiteY125" fmla="*/ 2825526 h 3628601"/>
                <a:gd name="connsiteX126" fmla="*/ 2398051 w 3642778"/>
                <a:gd name="connsiteY126" fmla="*/ 2651974 h 3628601"/>
                <a:gd name="connsiteX127" fmla="*/ 2454902 w 3642778"/>
                <a:gd name="connsiteY127" fmla="*/ 2509164 h 3628601"/>
                <a:gd name="connsiteX128" fmla="*/ 2428248 w 3642778"/>
                <a:gd name="connsiteY128" fmla="*/ 2349244 h 3628601"/>
                <a:gd name="connsiteX129" fmla="*/ 2339904 w 3642778"/>
                <a:gd name="connsiteY129" fmla="*/ 2222317 h 3628601"/>
                <a:gd name="connsiteX130" fmla="*/ 2292528 w 3642778"/>
                <a:gd name="connsiteY130" fmla="*/ 2159126 h 3628601"/>
                <a:gd name="connsiteX131" fmla="*/ 2247061 w 3642778"/>
                <a:gd name="connsiteY131" fmla="*/ 1884005 h 3628601"/>
                <a:gd name="connsiteX132" fmla="*/ 2322726 w 3642778"/>
                <a:gd name="connsiteY132" fmla="*/ 1689184 h 3628601"/>
                <a:gd name="connsiteX133" fmla="*/ 2372488 w 3642778"/>
                <a:gd name="connsiteY133" fmla="*/ 1459666 h 3628601"/>
                <a:gd name="connsiteX134" fmla="*/ 2258717 w 3642778"/>
                <a:gd name="connsiteY134" fmla="*/ 1141462 h 3628601"/>
                <a:gd name="connsiteX135" fmla="*/ 2162738 w 3642778"/>
                <a:gd name="connsiteY135" fmla="*/ 1046847 h 3628601"/>
                <a:gd name="connsiteX136" fmla="*/ 2142970 w 3642778"/>
                <a:gd name="connsiteY136" fmla="*/ 1041529 h 3628601"/>
                <a:gd name="connsiteX137" fmla="*/ 2147537 w 3642778"/>
                <a:gd name="connsiteY137" fmla="*/ 1061298 h 3628601"/>
                <a:gd name="connsiteX138" fmla="*/ 2258717 w 3642778"/>
                <a:gd name="connsiteY138" fmla="*/ 1281750 h 3628601"/>
                <a:gd name="connsiteX139" fmla="*/ 2223952 w 3642778"/>
                <a:gd name="connsiteY139" fmla="*/ 1649101 h 3628601"/>
                <a:gd name="connsiteX140" fmla="*/ 2140311 w 3642778"/>
                <a:gd name="connsiteY140" fmla="*/ 1850671 h 3628601"/>
                <a:gd name="connsiteX141" fmla="*/ 2205411 w 3642778"/>
                <a:gd name="connsiteY141" fmla="*/ 2220340 h 3628601"/>
                <a:gd name="connsiteX142" fmla="*/ 2275759 w 3642778"/>
                <a:gd name="connsiteY142" fmla="*/ 2311821 h 3628601"/>
                <a:gd name="connsiteX143" fmla="*/ 2298936 w 3642778"/>
                <a:gd name="connsiteY143" fmla="*/ 2589737 h 3628601"/>
                <a:gd name="connsiteX144" fmla="*/ 2200912 w 3642778"/>
                <a:gd name="connsiteY144" fmla="*/ 2750134 h 3628601"/>
                <a:gd name="connsiteX145" fmla="*/ 2141470 w 3642778"/>
                <a:gd name="connsiteY145" fmla="*/ 2848908 h 3628601"/>
                <a:gd name="connsiteX146" fmla="*/ 2129405 w 3642778"/>
                <a:gd name="connsiteY146" fmla="*/ 3130505 h 3628601"/>
                <a:gd name="connsiteX147" fmla="*/ 2214477 w 3642778"/>
                <a:gd name="connsiteY147" fmla="*/ 3310057 h 3628601"/>
                <a:gd name="connsiteX148" fmla="*/ 2277804 w 3642778"/>
                <a:gd name="connsiteY148" fmla="*/ 3484769 h 3628601"/>
                <a:gd name="connsiteX149" fmla="*/ 2282371 w 3642778"/>
                <a:gd name="connsiteY149" fmla="*/ 3584497 h 3628601"/>
                <a:gd name="connsiteX150" fmla="*/ 2272692 w 3642778"/>
                <a:gd name="connsiteY150" fmla="*/ 3600176 h 3628601"/>
                <a:gd name="connsiteX151" fmla="*/ 2151968 w 3642778"/>
                <a:gd name="connsiteY151" fmla="*/ 3628601 h 3628601"/>
                <a:gd name="connsiteX152" fmla="*/ 2156262 w 3642778"/>
                <a:gd name="connsiteY152" fmla="*/ 3573727 h 3628601"/>
                <a:gd name="connsiteX153" fmla="*/ 2096889 w 3642778"/>
                <a:gd name="connsiteY153" fmla="*/ 3317419 h 3628601"/>
                <a:gd name="connsiteX154" fmla="*/ 2012089 w 3642778"/>
                <a:gd name="connsiteY154" fmla="*/ 3136027 h 3628601"/>
                <a:gd name="connsiteX155" fmla="*/ 1979983 w 3642778"/>
                <a:gd name="connsiteY155" fmla="*/ 2980266 h 3628601"/>
                <a:gd name="connsiteX156" fmla="*/ 2012021 w 3642778"/>
                <a:gd name="connsiteY156" fmla="*/ 2875084 h 3628601"/>
                <a:gd name="connsiteX157" fmla="*/ 2109363 w 3642778"/>
                <a:gd name="connsiteY157" fmla="*/ 2715982 h 3628601"/>
                <a:gd name="connsiteX158" fmla="*/ 2184143 w 3642778"/>
                <a:gd name="connsiteY158" fmla="*/ 2591100 h 3628601"/>
                <a:gd name="connsiteX159" fmla="*/ 2161170 w 3642778"/>
                <a:gd name="connsiteY159" fmla="*/ 2307390 h 3628601"/>
                <a:gd name="connsiteX160" fmla="*/ 2083119 w 3642778"/>
                <a:gd name="connsiteY160" fmla="*/ 2204526 h 3628601"/>
                <a:gd name="connsiteX161" fmla="*/ 2023064 w 3642778"/>
                <a:gd name="connsiteY161" fmla="*/ 2061989 h 3628601"/>
                <a:gd name="connsiteX162" fmla="*/ 1967849 w 3642778"/>
                <a:gd name="connsiteY162" fmla="*/ 2024224 h 3628601"/>
                <a:gd name="connsiteX163" fmla="*/ 1881209 w 3642778"/>
                <a:gd name="connsiteY163" fmla="*/ 2045969 h 3628601"/>
                <a:gd name="connsiteX164" fmla="*/ 1729878 w 3642778"/>
                <a:gd name="connsiteY164" fmla="*/ 2037994 h 3628601"/>
                <a:gd name="connsiteX165" fmla="*/ 1675754 w 3642778"/>
                <a:gd name="connsiteY165" fmla="*/ 2023406 h 3628601"/>
                <a:gd name="connsiteX166" fmla="*/ 1624901 w 3642778"/>
                <a:gd name="connsiteY166" fmla="*/ 2054763 h 3628601"/>
                <a:gd name="connsiteX167" fmla="*/ 1512494 w 3642778"/>
                <a:gd name="connsiteY167" fmla="*/ 2271193 h 3628601"/>
                <a:gd name="connsiteX168" fmla="*/ 1438260 w 3642778"/>
                <a:gd name="connsiteY168" fmla="*/ 2399006 h 3628601"/>
                <a:gd name="connsiteX169" fmla="*/ 1460823 w 3642778"/>
                <a:gd name="connsiteY169" fmla="*/ 2588510 h 3628601"/>
                <a:gd name="connsiteX170" fmla="*/ 1561369 w 3642778"/>
                <a:gd name="connsiteY170" fmla="*/ 2752792 h 3628601"/>
                <a:gd name="connsiteX171" fmla="*/ 1622311 w 3642778"/>
                <a:gd name="connsiteY171" fmla="*/ 2850748 h 3628601"/>
                <a:gd name="connsiteX172" fmla="*/ 1637239 w 3642778"/>
                <a:gd name="connsiteY172" fmla="*/ 3129278 h 3628601"/>
                <a:gd name="connsiteX173" fmla="*/ 1555234 w 3642778"/>
                <a:gd name="connsiteY173" fmla="*/ 3303649 h 3628601"/>
                <a:gd name="connsiteX174" fmla="*/ 1494566 w 3642778"/>
                <a:gd name="connsiteY174" fmla="*/ 3499698 h 3628601"/>
                <a:gd name="connsiteX175" fmla="*/ 1493816 w 3642778"/>
                <a:gd name="connsiteY175" fmla="*/ 3627033 h 3628601"/>
                <a:gd name="connsiteX176" fmla="*/ 1445758 w 3642778"/>
                <a:gd name="connsiteY176" fmla="*/ 3617762 h 3628601"/>
                <a:gd name="connsiteX177" fmla="*/ 1382158 w 3642778"/>
                <a:gd name="connsiteY177" fmla="*/ 3603311 h 3628601"/>
                <a:gd name="connsiteX178" fmla="*/ 1363072 w 3642778"/>
                <a:gd name="connsiteY178" fmla="*/ 3581430 h 3628601"/>
                <a:gd name="connsiteX179" fmla="*/ 1370911 w 3642778"/>
                <a:gd name="connsiteY179" fmla="*/ 3471272 h 3628601"/>
                <a:gd name="connsiteX180" fmla="*/ 1446644 w 3642778"/>
                <a:gd name="connsiteY180" fmla="*/ 3279927 h 3628601"/>
                <a:gd name="connsiteX181" fmla="*/ 1521560 w 3642778"/>
                <a:gd name="connsiteY181" fmla="*/ 3117417 h 3628601"/>
                <a:gd name="connsiteX182" fmla="*/ 1507654 w 3642778"/>
                <a:gd name="connsiteY182" fmla="*/ 2855588 h 3628601"/>
                <a:gd name="connsiteX183" fmla="*/ 1414538 w 3642778"/>
                <a:gd name="connsiteY183" fmla="*/ 2704530 h 3628601"/>
                <a:gd name="connsiteX184" fmla="*/ 1334987 w 3642778"/>
                <a:gd name="connsiteY184" fmla="*/ 2563357 h 3628601"/>
                <a:gd name="connsiteX185" fmla="*/ 1358232 w 3642778"/>
                <a:gd name="connsiteY185" fmla="*/ 2330635 h 3628601"/>
                <a:gd name="connsiteX186" fmla="*/ 1457892 w 3642778"/>
                <a:gd name="connsiteY186" fmla="*/ 2196618 h 3628601"/>
                <a:gd name="connsiteX187" fmla="*/ 1530013 w 3642778"/>
                <a:gd name="connsiteY187" fmla="*/ 1965532 h 3628601"/>
                <a:gd name="connsiteX188" fmla="*/ 1486386 w 3642778"/>
                <a:gd name="connsiteY188" fmla="*/ 1795933 h 3628601"/>
                <a:gd name="connsiteX189" fmla="*/ 1402404 w 3642778"/>
                <a:gd name="connsiteY189" fmla="*/ 1594432 h 3628601"/>
                <a:gd name="connsiteX190" fmla="*/ 1474797 w 3642778"/>
                <a:gd name="connsiteY190" fmla="*/ 1094018 h 3628601"/>
                <a:gd name="connsiteX191" fmla="*/ 1498860 w 3642778"/>
                <a:gd name="connsiteY191" fmla="*/ 1060889 h 3628601"/>
                <a:gd name="connsiteX192" fmla="*/ 1502882 w 3642778"/>
                <a:gd name="connsiteY192" fmla="*/ 1042279 h 3628601"/>
                <a:gd name="connsiteX193" fmla="*/ 1484341 w 3642778"/>
                <a:gd name="connsiteY193" fmla="*/ 1045892 h 3628601"/>
                <a:gd name="connsiteX194" fmla="*/ 1376023 w 3642778"/>
                <a:gd name="connsiteY194" fmla="*/ 1155982 h 3628601"/>
                <a:gd name="connsiteX195" fmla="*/ 1273841 w 3642778"/>
                <a:gd name="connsiteY195" fmla="*/ 1487478 h 3628601"/>
                <a:gd name="connsiteX196" fmla="*/ 1323603 w 3642778"/>
                <a:gd name="connsiteY196" fmla="*/ 1689524 h 3628601"/>
                <a:gd name="connsiteX197" fmla="*/ 1395519 w 3642778"/>
                <a:gd name="connsiteY197" fmla="*/ 1871258 h 3628601"/>
                <a:gd name="connsiteX198" fmla="*/ 1370297 w 3642778"/>
                <a:gd name="connsiteY198" fmla="*/ 2132541 h 3628601"/>
                <a:gd name="connsiteX199" fmla="*/ 1306561 w 3642778"/>
                <a:gd name="connsiteY199" fmla="*/ 2221295 h 3628601"/>
                <a:gd name="connsiteX200" fmla="*/ 1239212 w 3642778"/>
                <a:gd name="connsiteY200" fmla="*/ 2311275 h 3628601"/>
                <a:gd name="connsiteX201" fmla="*/ 1217944 w 3642778"/>
                <a:gd name="connsiteY201" fmla="*/ 2592804 h 3628601"/>
                <a:gd name="connsiteX202" fmla="*/ 1317195 w 3642778"/>
                <a:gd name="connsiteY202" fmla="*/ 2761245 h 3628601"/>
                <a:gd name="connsiteX203" fmla="*/ 1380795 w 3642778"/>
                <a:gd name="connsiteY203" fmla="*/ 2871539 h 3628601"/>
                <a:gd name="connsiteX204" fmla="*/ 1389520 w 3642778"/>
                <a:gd name="connsiteY204" fmla="*/ 3085311 h 3628601"/>
                <a:gd name="connsiteX205" fmla="*/ 1302403 w 3642778"/>
                <a:gd name="connsiteY205" fmla="*/ 3265544 h 3628601"/>
                <a:gd name="connsiteX206" fmla="*/ 1226942 w 3642778"/>
                <a:gd name="connsiteY206" fmla="*/ 3456616 h 3628601"/>
                <a:gd name="connsiteX207" fmla="*/ 1216376 w 3642778"/>
                <a:gd name="connsiteY207" fmla="*/ 3554231 h 3628601"/>
                <a:gd name="connsiteX208" fmla="*/ 1104992 w 3642778"/>
                <a:gd name="connsiteY208" fmla="*/ 3509445 h 3628601"/>
                <a:gd name="connsiteX209" fmla="*/ 1098584 w 3642778"/>
                <a:gd name="connsiteY209" fmla="*/ 3495130 h 3628601"/>
                <a:gd name="connsiteX210" fmla="*/ 1122033 w 3642778"/>
                <a:gd name="connsiteY210" fmla="*/ 3387563 h 3628601"/>
                <a:gd name="connsiteX211" fmla="*/ 1209083 w 3642778"/>
                <a:gd name="connsiteY211" fmla="*/ 3205830 h 3628601"/>
                <a:gd name="connsiteX212" fmla="*/ 1269069 w 3642778"/>
                <a:gd name="connsiteY212" fmla="*/ 3079994 h 3628601"/>
                <a:gd name="connsiteX213" fmla="*/ 1260549 w 3642778"/>
                <a:gd name="connsiteY213" fmla="*/ 2855384 h 3628601"/>
                <a:gd name="connsiteX214" fmla="*/ 1175204 w 3642778"/>
                <a:gd name="connsiteY214" fmla="*/ 2708552 h 3628601"/>
                <a:gd name="connsiteX215" fmla="*/ 1109832 w 3642778"/>
                <a:gd name="connsiteY215" fmla="*/ 2597372 h 3628601"/>
                <a:gd name="connsiteX216" fmla="*/ 1134440 w 3642778"/>
                <a:gd name="connsiteY216" fmla="*/ 2307526 h 3628601"/>
                <a:gd name="connsiteX217" fmla="*/ 1248619 w 3642778"/>
                <a:gd name="connsiteY217" fmla="*/ 2155855 h 3628601"/>
                <a:gd name="connsiteX218" fmla="*/ 1302199 w 3642778"/>
                <a:gd name="connsiteY218" fmla="*/ 2030018 h 3628601"/>
                <a:gd name="connsiteX219" fmla="*/ 1291087 w 3642778"/>
                <a:gd name="connsiteY219" fmla="*/ 1878211 h 3628601"/>
                <a:gd name="connsiteX220" fmla="*/ 1227351 w 3642778"/>
                <a:gd name="connsiteY220" fmla="*/ 1691910 h 3628601"/>
                <a:gd name="connsiteX221" fmla="*/ 1192859 w 3642778"/>
                <a:gd name="connsiteY221" fmla="*/ 1432535 h 3628601"/>
                <a:gd name="connsiteX222" fmla="*/ 1310992 w 3642778"/>
                <a:gd name="connsiteY222" fmla="*/ 1142621 h 3628601"/>
                <a:gd name="connsiteX223" fmla="*/ 1352029 w 3642778"/>
                <a:gd name="connsiteY223" fmla="*/ 1088769 h 3628601"/>
                <a:gd name="connsiteX224" fmla="*/ 1348757 w 3642778"/>
                <a:gd name="connsiteY224" fmla="*/ 1084747 h 3628601"/>
                <a:gd name="connsiteX225" fmla="*/ 1299881 w 3642778"/>
                <a:gd name="connsiteY225" fmla="*/ 1118558 h 3628601"/>
                <a:gd name="connsiteX226" fmla="*/ 1118557 w 3642778"/>
                <a:gd name="connsiteY226" fmla="*/ 1425105 h 3628601"/>
                <a:gd name="connsiteX227" fmla="*/ 1150050 w 3642778"/>
                <a:gd name="connsiteY227" fmla="*/ 1760282 h 3628601"/>
                <a:gd name="connsiteX228" fmla="*/ 1199675 w 3642778"/>
                <a:gd name="connsiteY228" fmla="*/ 1919247 h 3628601"/>
                <a:gd name="connsiteX229" fmla="*/ 1147460 w 3642778"/>
                <a:gd name="connsiteY229" fmla="*/ 2143039 h 3628601"/>
                <a:gd name="connsiteX230" fmla="*/ 1037302 w 3642778"/>
                <a:gd name="connsiteY230" fmla="*/ 2290143 h 3628601"/>
                <a:gd name="connsiteX231" fmla="*/ 975679 w 3642778"/>
                <a:gd name="connsiteY231" fmla="*/ 2424160 h 3628601"/>
                <a:gd name="connsiteX232" fmla="*/ 1002060 w 3642778"/>
                <a:gd name="connsiteY232" fmla="*/ 2595190 h 3628601"/>
                <a:gd name="connsiteX233" fmla="*/ 1101583 w 3642778"/>
                <a:gd name="connsiteY233" fmla="*/ 2770584 h 3628601"/>
                <a:gd name="connsiteX234" fmla="*/ 1143302 w 3642778"/>
                <a:gd name="connsiteY234" fmla="*/ 2844613 h 3628601"/>
                <a:gd name="connsiteX235" fmla="*/ 1150186 w 3642778"/>
                <a:gd name="connsiteY235" fmla="*/ 3071814 h 3628601"/>
                <a:gd name="connsiteX236" fmla="*/ 1061433 w 3642778"/>
                <a:gd name="connsiteY236" fmla="*/ 3251229 h 3628601"/>
                <a:gd name="connsiteX237" fmla="*/ 998174 w 3642778"/>
                <a:gd name="connsiteY237" fmla="*/ 3424237 h 3628601"/>
                <a:gd name="connsiteX238" fmla="*/ 993811 w 3642778"/>
                <a:gd name="connsiteY238" fmla="*/ 3458184 h 3628601"/>
                <a:gd name="connsiteX239" fmla="*/ 896878 w 3642778"/>
                <a:gd name="connsiteY239" fmla="*/ 3403650 h 3628601"/>
                <a:gd name="connsiteX240" fmla="*/ 893265 w 3642778"/>
                <a:gd name="connsiteY240" fmla="*/ 3388176 h 3628601"/>
                <a:gd name="connsiteX241" fmla="*/ 956456 w 3642778"/>
                <a:gd name="connsiteY241" fmla="*/ 3233437 h 3628601"/>
                <a:gd name="connsiteX242" fmla="*/ 1048413 w 3642778"/>
                <a:gd name="connsiteY242" fmla="*/ 3069496 h 3628601"/>
                <a:gd name="connsiteX243" fmla="*/ 1030962 w 3642778"/>
                <a:gd name="connsiteY243" fmla="*/ 2838069 h 3628601"/>
                <a:gd name="connsiteX244" fmla="*/ 1025509 w 3642778"/>
                <a:gd name="connsiteY244" fmla="*/ 2830980 h 3628601"/>
                <a:gd name="connsiteX245" fmla="*/ 1022714 w 3642778"/>
                <a:gd name="connsiteY245" fmla="*/ 2830366 h 3628601"/>
                <a:gd name="connsiteX246" fmla="*/ 1030076 w 3642778"/>
                <a:gd name="connsiteY246" fmla="*/ 2884014 h 3628601"/>
                <a:gd name="connsiteX247" fmla="*/ 983109 w 3642778"/>
                <a:gd name="connsiteY247" fmla="*/ 3045978 h 3628601"/>
                <a:gd name="connsiteX248" fmla="*/ 893470 w 3642778"/>
                <a:gd name="connsiteY248" fmla="*/ 3175905 h 3628601"/>
                <a:gd name="connsiteX249" fmla="*/ 815827 w 3642778"/>
                <a:gd name="connsiteY249" fmla="*/ 3327440 h 3628601"/>
                <a:gd name="connsiteX250" fmla="*/ 810374 w 3642778"/>
                <a:gd name="connsiteY250" fmla="*/ 3350753 h 3628601"/>
                <a:gd name="connsiteX251" fmla="*/ 680380 w 3642778"/>
                <a:gd name="connsiteY251" fmla="*/ 3254433 h 3628601"/>
                <a:gd name="connsiteX252" fmla="*/ 755159 w 3642778"/>
                <a:gd name="connsiteY252" fmla="*/ 3161862 h 3628601"/>
                <a:gd name="connsiteX253" fmla="*/ 757613 w 3642778"/>
                <a:gd name="connsiteY253" fmla="*/ 3142639 h 3628601"/>
                <a:gd name="connsiteX254" fmla="*/ 715349 w 3642778"/>
                <a:gd name="connsiteY254" fmla="*/ 3089605 h 3628601"/>
                <a:gd name="connsiteX255" fmla="*/ 662179 w 3642778"/>
                <a:gd name="connsiteY255" fmla="*/ 3138822 h 3628601"/>
                <a:gd name="connsiteX256" fmla="*/ 615008 w 3642778"/>
                <a:gd name="connsiteY256" fmla="*/ 3198059 h 3628601"/>
                <a:gd name="connsiteX257" fmla="*/ 511189 w 3642778"/>
                <a:gd name="connsiteY257" fmla="*/ 3098331 h 3628601"/>
                <a:gd name="connsiteX258" fmla="*/ 645001 w 3642778"/>
                <a:gd name="connsiteY258" fmla="*/ 2981356 h 3628601"/>
                <a:gd name="connsiteX259" fmla="*/ 603896 w 3642778"/>
                <a:gd name="connsiteY259" fmla="*/ 2906986 h 3628601"/>
                <a:gd name="connsiteX260" fmla="*/ 448817 w 3642778"/>
                <a:gd name="connsiteY260" fmla="*/ 3031118 h 3628601"/>
                <a:gd name="connsiteX261" fmla="*/ 358904 w 3642778"/>
                <a:gd name="connsiteY261" fmla="*/ 2921096 h 3628601"/>
                <a:gd name="connsiteX262" fmla="*/ 462995 w 3642778"/>
                <a:gd name="connsiteY262" fmla="*/ 2827776 h 3628601"/>
                <a:gd name="connsiteX263" fmla="*/ 529799 w 3642778"/>
                <a:gd name="connsiteY263" fmla="*/ 2797169 h 3628601"/>
                <a:gd name="connsiteX264" fmla="*/ 556929 w 3642778"/>
                <a:gd name="connsiteY264" fmla="*/ 2810734 h 3628601"/>
                <a:gd name="connsiteX265" fmla="*/ 570086 w 3642778"/>
                <a:gd name="connsiteY265" fmla="*/ 2842977 h 3628601"/>
                <a:gd name="connsiteX266" fmla="*/ 638184 w 3642778"/>
                <a:gd name="connsiteY266" fmla="*/ 2884900 h 3628601"/>
                <a:gd name="connsiteX267" fmla="*/ 862385 w 3642778"/>
                <a:gd name="connsiteY267" fmla="*/ 2803645 h 3628601"/>
                <a:gd name="connsiteX268" fmla="*/ 956251 w 3642778"/>
                <a:gd name="connsiteY268" fmla="*/ 2731661 h 3628601"/>
                <a:gd name="connsiteX269" fmla="*/ 960546 w 3642778"/>
                <a:gd name="connsiteY269" fmla="*/ 2707530 h 3628601"/>
                <a:gd name="connsiteX270" fmla="*/ 903490 w 3642778"/>
                <a:gd name="connsiteY270" fmla="*/ 2588646 h 3628601"/>
                <a:gd name="connsiteX271" fmla="*/ 935051 w 3642778"/>
                <a:gd name="connsiteY271" fmla="*/ 2312230 h 3628601"/>
                <a:gd name="connsiteX272" fmla="*/ 1057002 w 3642778"/>
                <a:gd name="connsiteY272" fmla="*/ 2147402 h 3628601"/>
                <a:gd name="connsiteX273" fmla="*/ 1110172 w 3642778"/>
                <a:gd name="connsiteY273" fmla="*/ 2034313 h 3628601"/>
                <a:gd name="connsiteX274" fmla="*/ 1102060 w 3642778"/>
                <a:gd name="connsiteY274" fmla="*/ 1889867 h 3628601"/>
                <a:gd name="connsiteX275" fmla="*/ 1052912 w 3642778"/>
                <a:gd name="connsiteY275" fmla="*/ 1714883 h 3628601"/>
                <a:gd name="connsiteX276" fmla="*/ 1123669 w 3642778"/>
                <a:gd name="connsiteY276" fmla="*/ 1263617 h 3628601"/>
                <a:gd name="connsiteX277" fmla="*/ 1186656 w 3642778"/>
                <a:gd name="connsiteY277" fmla="*/ 1172478 h 3628601"/>
                <a:gd name="connsiteX278" fmla="*/ 1190609 w 3642778"/>
                <a:gd name="connsiteY278" fmla="*/ 1161094 h 3628601"/>
                <a:gd name="connsiteX279" fmla="*/ 1174113 w 3642778"/>
                <a:gd name="connsiteY279" fmla="*/ 1170979 h 3628601"/>
                <a:gd name="connsiteX280" fmla="*/ 999606 w 3642778"/>
                <a:gd name="connsiteY280" fmla="*/ 1414880 h 3628601"/>
                <a:gd name="connsiteX281" fmla="*/ 968317 w 3642778"/>
                <a:gd name="connsiteY281" fmla="*/ 1677118 h 3628601"/>
                <a:gd name="connsiteX282" fmla="*/ 1015625 w 3642778"/>
                <a:gd name="connsiteY282" fmla="*/ 1878960 h 3628601"/>
                <a:gd name="connsiteX283" fmla="*/ 1032598 w 3642778"/>
                <a:gd name="connsiteY283" fmla="*/ 1975826 h 3628601"/>
                <a:gd name="connsiteX284" fmla="*/ 990539 w 3642778"/>
                <a:gd name="connsiteY284" fmla="*/ 2102343 h 3628601"/>
                <a:gd name="connsiteX285" fmla="*/ 861227 w 3642778"/>
                <a:gd name="connsiteY285" fmla="*/ 2274942 h 3628601"/>
                <a:gd name="connsiteX286" fmla="*/ 794832 w 3642778"/>
                <a:gd name="connsiteY286" fmla="*/ 2418161 h 3628601"/>
                <a:gd name="connsiteX287" fmla="*/ 792582 w 3642778"/>
                <a:gd name="connsiteY287" fmla="*/ 2463492 h 3628601"/>
                <a:gd name="connsiteX288" fmla="*/ 783653 w 3642778"/>
                <a:gd name="connsiteY288" fmla="*/ 2483601 h 3628601"/>
                <a:gd name="connsiteX289" fmla="*/ 497760 w 3642778"/>
                <a:gd name="connsiteY289" fmla="*/ 2596895 h 3628601"/>
                <a:gd name="connsiteX290" fmla="*/ 489444 w 3642778"/>
                <a:gd name="connsiteY290" fmla="*/ 2598258 h 3628601"/>
                <a:gd name="connsiteX291" fmla="*/ 517597 w 3642778"/>
                <a:gd name="connsiteY291" fmla="*/ 2703985 h 3628601"/>
                <a:gd name="connsiteX292" fmla="*/ 301849 w 3642778"/>
                <a:gd name="connsiteY292" fmla="*/ 2835479 h 3628601"/>
                <a:gd name="connsiteX293" fmla="*/ 222979 w 3642778"/>
                <a:gd name="connsiteY293" fmla="*/ 2703712 h 3628601"/>
                <a:gd name="connsiteX294" fmla="*/ 340227 w 3642778"/>
                <a:gd name="connsiteY294" fmla="*/ 2632137 h 3628601"/>
                <a:gd name="connsiteX295" fmla="*/ 480173 w 3642778"/>
                <a:gd name="connsiteY295" fmla="*/ 2576172 h 3628601"/>
                <a:gd name="connsiteX296" fmla="*/ 486990 w 3642778"/>
                <a:gd name="connsiteY296" fmla="*/ 2574809 h 3628601"/>
                <a:gd name="connsiteX297" fmla="*/ 473493 w 3642778"/>
                <a:gd name="connsiteY297" fmla="*/ 2500166 h 3628601"/>
                <a:gd name="connsiteX298" fmla="*/ 437637 w 3642778"/>
                <a:gd name="connsiteY298" fmla="*/ 2472081 h 3628601"/>
                <a:gd name="connsiteX299" fmla="*/ 297350 w 3642778"/>
                <a:gd name="connsiteY299" fmla="*/ 2530841 h 3628601"/>
                <a:gd name="connsiteX300" fmla="*/ 227956 w 3642778"/>
                <a:gd name="connsiteY300" fmla="*/ 2582443 h 3628601"/>
                <a:gd name="connsiteX301" fmla="*/ 220048 w 3642778"/>
                <a:gd name="connsiteY301" fmla="*/ 2586942 h 3628601"/>
                <a:gd name="connsiteX302" fmla="*/ 155971 w 3642778"/>
                <a:gd name="connsiteY302" fmla="*/ 2564652 h 3628601"/>
                <a:gd name="connsiteX303" fmla="*/ 117662 w 3642778"/>
                <a:gd name="connsiteY303" fmla="*/ 2470581 h 3628601"/>
                <a:gd name="connsiteX304" fmla="*/ 113844 w 3642778"/>
                <a:gd name="connsiteY304" fmla="*/ 2457970 h 3628601"/>
                <a:gd name="connsiteX305" fmla="*/ 272673 w 3642778"/>
                <a:gd name="connsiteY305" fmla="*/ 2400233 h 3628601"/>
                <a:gd name="connsiteX306" fmla="*/ 390534 w 3642778"/>
                <a:gd name="connsiteY306" fmla="*/ 2335747 h 3628601"/>
                <a:gd name="connsiteX307" fmla="*/ 456724 w 3642778"/>
                <a:gd name="connsiteY307" fmla="*/ 2323477 h 3628601"/>
                <a:gd name="connsiteX308" fmla="*/ 456724 w 3642778"/>
                <a:gd name="connsiteY308" fmla="*/ 2204662 h 3628601"/>
                <a:gd name="connsiteX309" fmla="*/ 378809 w 3642778"/>
                <a:gd name="connsiteY309" fmla="*/ 2212092 h 3628601"/>
                <a:gd name="connsiteX310" fmla="*/ 250587 w 3642778"/>
                <a:gd name="connsiteY310" fmla="*/ 2276442 h 3628601"/>
                <a:gd name="connsiteX311" fmla="*/ 135521 w 3642778"/>
                <a:gd name="connsiteY311" fmla="*/ 2333020 h 3628601"/>
                <a:gd name="connsiteX312" fmla="*/ 131159 w 3642778"/>
                <a:gd name="connsiteY312" fmla="*/ 2334384 h 3628601"/>
                <a:gd name="connsiteX313" fmla="*/ 58697 w 3642778"/>
                <a:gd name="connsiteY313" fmla="*/ 2289871 h 3628601"/>
                <a:gd name="connsiteX314" fmla="*/ 35589 w 3642778"/>
                <a:gd name="connsiteY314" fmla="*/ 2194028 h 3628601"/>
                <a:gd name="connsiteX315" fmla="*/ 86509 w 3642778"/>
                <a:gd name="connsiteY315" fmla="*/ 2194028 h 3628601"/>
                <a:gd name="connsiteX316" fmla="*/ 241930 w 3642778"/>
                <a:gd name="connsiteY316" fmla="*/ 2143107 h 3628601"/>
                <a:gd name="connsiteX317" fmla="*/ 354746 w 3642778"/>
                <a:gd name="connsiteY317" fmla="*/ 2080734 h 3628601"/>
                <a:gd name="connsiteX318" fmla="*/ 464359 w 3642778"/>
                <a:gd name="connsiteY318" fmla="*/ 2053263 h 3628601"/>
                <a:gd name="connsiteX319" fmla="*/ 476969 w 3642778"/>
                <a:gd name="connsiteY319" fmla="*/ 2044402 h 3628601"/>
                <a:gd name="connsiteX320" fmla="*/ 505122 w 3642778"/>
                <a:gd name="connsiteY320" fmla="*/ 1920338 h 3628601"/>
                <a:gd name="connsiteX321" fmla="*/ 504168 w 3642778"/>
                <a:gd name="connsiteY321" fmla="*/ 1912362 h 3628601"/>
                <a:gd name="connsiteX322" fmla="*/ 441727 w 3642778"/>
                <a:gd name="connsiteY322" fmla="*/ 1917066 h 3628601"/>
                <a:gd name="connsiteX323" fmla="*/ 272332 w 3642778"/>
                <a:gd name="connsiteY323" fmla="*/ 1984142 h 3628601"/>
                <a:gd name="connsiteX324" fmla="*/ 131295 w 3642778"/>
                <a:gd name="connsiteY324" fmla="*/ 2050332 h 3628601"/>
                <a:gd name="connsiteX325" fmla="*/ 12684 w 3642778"/>
                <a:gd name="connsiteY325" fmla="*/ 2055445 h 3628601"/>
                <a:gd name="connsiteX326" fmla="*/ 1573 w 3642778"/>
                <a:gd name="connsiteY326" fmla="*/ 1932812 h 3628601"/>
                <a:gd name="connsiteX327" fmla="*/ 100824 w 3642778"/>
                <a:gd name="connsiteY327" fmla="*/ 1926336 h 3628601"/>
                <a:gd name="connsiteX328" fmla="*/ 265107 w 3642778"/>
                <a:gd name="connsiteY328" fmla="*/ 1866418 h 3628601"/>
                <a:gd name="connsiteX329" fmla="*/ 413302 w 3642778"/>
                <a:gd name="connsiteY329" fmla="*/ 1797296 h 3628601"/>
                <a:gd name="connsiteX330" fmla="*/ 535661 w 3642778"/>
                <a:gd name="connsiteY330" fmla="*/ 1782027 h 3628601"/>
                <a:gd name="connsiteX331" fmla="*/ 554339 w 3642778"/>
                <a:gd name="connsiteY331" fmla="*/ 1774256 h 3628601"/>
                <a:gd name="connsiteX332" fmla="*/ 619847 w 3642778"/>
                <a:gd name="connsiteY332" fmla="*/ 1635877 h 3628601"/>
                <a:gd name="connsiteX333" fmla="*/ 622029 w 3642778"/>
                <a:gd name="connsiteY333" fmla="*/ 1628038 h 3628601"/>
                <a:gd name="connsiteX334" fmla="*/ 420186 w 3642778"/>
                <a:gd name="connsiteY334" fmla="*/ 1643375 h 3628601"/>
                <a:gd name="connsiteX335" fmla="*/ 244520 w 3642778"/>
                <a:gd name="connsiteY335" fmla="*/ 1725653 h 3628601"/>
                <a:gd name="connsiteX336" fmla="*/ 99802 w 3642778"/>
                <a:gd name="connsiteY336" fmla="*/ 1773165 h 3628601"/>
                <a:gd name="connsiteX337" fmla="*/ 10435 w 3642778"/>
                <a:gd name="connsiteY337" fmla="*/ 1775210 h 3628601"/>
                <a:gd name="connsiteX338" fmla="*/ 142 w 3642778"/>
                <a:gd name="connsiteY338" fmla="*/ 1761032 h 3628601"/>
                <a:gd name="connsiteX339" fmla="*/ 10026 w 3642778"/>
                <a:gd name="connsiteY339" fmla="*/ 1617199 h 3628601"/>
                <a:gd name="connsiteX340" fmla="*/ 66809 w 3642778"/>
                <a:gd name="connsiteY340" fmla="*/ 1324422 h 3628601"/>
                <a:gd name="connsiteX341" fmla="*/ 175126 w 3642778"/>
                <a:gd name="connsiteY341" fmla="*/ 1035258 h 3628601"/>
                <a:gd name="connsiteX342" fmla="*/ 845139 w 3642778"/>
                <a:gd name="connsiteY342" fmla="*/ 282354 h 3628601"/>
                <a:gd name="connsiteX343" fmla="*/ 1440918 w 3642778"/>
                <a:gd name="connsiteY343" fmla="*/ 40089 h 3628601"/>
                <a:gd name="connsiteX344" fmla="*/ 1855578 w 3642778"/>
                <a:gd name="connsiteY344" fmla="*/ 416 h 3628601"/>
                <a:gd name="connsiteX345" fmla="*/ 2245016 w 3642778"/>
                <a:gd name="connsiteY345" fmla="*/ 50246 h 3628601"/>
                <a:gd name="connsiteX346" fmla="*/ 2550949 w 3642778"/>
                <a:gd name="connsiteY346" fmla="*/ 152224 h 3628601"/>
                <a:gd name="connsiteX347" fmla="*/ 2799418 w 3642778"/>
                <a:gd name="connsiteY347" fmla="*/ 284740 h 3628601"/>
                <a:gd name="connsiteX348" fmla="*/ 3014621 w 3642778"/>
                <a:gd name="connsiteY348" fmla="*/ 444660 h 3628601"/>
                <a:gd name="connsiteX349" fmla="*/ 3190082 w 3642778"/>
                <a:gd name="connsiteY349" fmla="*/ 618963 h 3628601"/>
                <a:gd name="connsiteX350" fmla="*/ 3482450 w 3642778"/>
                <a:gd name="connsiteY350" fmla="*/ 1070023 h 3628601"/>
                <a:gd name="connsiteX351" fmla="*/ 3621306 w 3642778"/>
                <a:gd name="connsiteY351" fmla="*/ 1527014 h 3628601"/>
                <a:gd name="connsiteX352" fmla="*/ 3639711 w 3642778"/>
                <a:gd name="connsiteY352" fmla="*/ 1663689 h 3628601"/>
                <a:gd name="connsiteX353" fmla="*/ 3642779 w 3642778"/>
                <a:gd name="connsiteY353" fmla="*/ 1675141 h 3628601"/>
                <a:gd name="connsiteX354" fmla="*/ 3642779 w 3642778"/>
                <a:gd name="connsiteY354" fmla="*/ 1775483 h 3628601"/>
                <a:gd name="connsiteX355" fmla="*/ 3398741 w 3642778"/>
                <a:gd name="connsiteY355" fmla="*/ 1725517 h 3628601"/>
                <a:gd name="connsiteX356" fmla="*/ 3290560 w 3642778"/>
                <a:gd name="connsiteY356" fmla="*/ 1670574 h 3628601"/>
                <a:gd name="connsiteX357" fmla="*/ 3066496 w 3642778"/>
                <a:gd name="connsiteY357" fmla="*/ 1623130 h 3628601"/>
                <a:gd name="connsiteX358" fmla="*/ 3024028 w 3642778"/>
                <a:gd name="connsiteY358" fmla="*/ 1628447 h 3628601"/>
                <a:gd name="connsiteX359" fmla="*/ 3092126 w 3642778"/>
                <a:gd name="connsiteY359" fmla="*/ 1776233 h 3628601"/>
                <a:gd name="connsiteX360" fmla="*/ 3105214 w 3642778"/>
                <a:gd name="connsiteY360" fmla="*/ 1782300 h 3628601"/>
                <a:gd name="connsiteX361" fmla="*/ 3192809 w 3642778"/>
                <a:gd name="connsiteY361" fmla="*/ 1787549 h 3628601"/>
                <a:gd name="connsiteX362" fmla="*/ 3343117 w 3642778"/>
                <a:gd name="connsiteY362" fmla="*/ 1846445 h 3628601"/>
                <a:gd name="connsiteX363" fmla="*/ 3471680 w 3642778"/>
                <a:gd name="connsiteY363" fmla="*/ 1907590 h 3628601"/>
                <a:gd name="connsiteX364" fmla="*/ 3642779 w 3642778"/>
                <a:gd name="connsiteY364" fmla="*/ 1927632 h 3628601"/>
                <a:gd name="connsiteX365" fmla="*/ 3642779 w 3642778"/>
                <a:gd name="connsiteY365" fmla="*/ 1982370 h 3628601"/>
                <a:gd name="connsiteX366" fmla="*/ 973361 w 3642778"/>
                <a:gd name="connsiteY366" fmla="*/ 710443 h 3628601"/>
                <a:gd name="connsiteX367" fmla="*/ 973361 w 3642778"/>
                <a:gd name="connsiteY367" fmla="*/ 715828 h 3628601"/>
                <a:gd name="connsiteX368" fmla="*/ 978474 w 3642778"/>
                <a:gd name="connsiteY368" fmla="*/ 723258 h 3628601"/>
                <a:gd name="connsiteX369" fmla="*/ 1171318 w 3642778"/>
                <a:gd name="connsiteY369" fmla="*/ 1036690 h 3628601"/>
                <a:gd name="connsiteX370" fmla="*/ 1219853 w 3642778"/>
                <a:gd name="connsiteY370" fmla="*/ 1052913 h 3628601"/>
                <a:gd name="connsiteX371" fmla="*/ 1744738 w 3642778"/>
                <a:gd name="connsiteY371" fmla="*/ 916102 h 3628601"/>
                <a:gd name="connsiteX372" fmla="*/ 2017406 w 3642778"/>
                <a:gd name="connsiteY372" fmla="*/ 928032 h 3628601"/>
                <a:gd name="connsiteX373" fmla="*/ 2421364 w 3642778"/>
                <a:gd name="connsiteY373" fmla="*/ 1053936 h 3628601"/>
                <a:gd name="connsiteX374" fmla="*/ 2467308 w 3642778"/>
                <a:gd name="connsiteY374" fmla="*/ 1037167 h 3628601"/>
                <a:gd name="connsiteX375" fmla="*/ 2644678 w 3642778"/>
                <a:gd name="connsiteY375" fmla="*/ 744526 h 3628601"/>
                <a:gd name="connsiteX376" fmla="*/ 2669832 w 3642778"/>
                <a:gd name="connsiteY376" fmla="*/ 710034 h 3628601"/>
                <a:gd name="connsiteX377" fmla="*/ 2326475 w 3642778"/>
                <a:gd name="connsiteY377" fmla="*/ 837574 h 3628601"/>
                <a:gd name="connsiteX378" fmla="*/ 2480601 w 3642778"/>
                <a:gd name="connsiteY378" fmla="*/ 534572 h 3628601"/>
                <a:gd name="connsiteX379" fmla="*/ 2060351 w 3642778"/>
                <a:gd name="connsiteY379" fmla="*/ 720191 h 3628601"/>
                <a:gd name="connsiteX380" fmla="*/ 1983527 w 3642778"/>
                <a:gd name="connsiteY380" fmla="*/ 519643 h 3628601"/>
                <a:gd name="connsiteX381" fmla="*/ 1990480 w 3642778"/>
                <a:gd name="connsiteY381" fmla="*/ 501988 h 3628601"/>
                <a:gd name="connsiteX382" fmla="*/ 2140584 w 3642778"/>
                <a:gd name="connsiteY382" fmla="*/ 369199 h 3628601"/>
                <a:gd name="connsiteX383" fmla="*/ 2160012 w 3642778"/>
                <a:gd name="connsiteY383" fmla="*/ 349840 h 3628601"/>
                <a:gd name="connsiteX384" fmla="*/ 2146924 w 3642778"/>
                <a:gd name="connsiteY384" fmla="*/ 347931 h 3628601"/>
                <a:gd name="connsiteX385" fmla="*/ 1933493 w 3642778"/>
                <a:gd name="connsiteY385" fmla="*/ 333139 h 3628601"/>
                <a:gd name="connsiteX386" fmla="*/ 1912225 w 3642778"/>
                <a:gd name="connsiteY386" fmla="*/ 318619 h 3628601"/>
                <a:gd name="connsiteX387" fmla="*/ 1827152 w 3642778"/>
                <a:gd name="connsiteY387" fmla="*/ 120594 h 3628601"/>
                <a:gd name="connsiteX388" fmla="*/ 1819518 w 3642778"/>
                <a:gd name="connsiteY388" fmla="*/ 106279 h 3628601"/>
                <a:gd name="connsiteX389" fmla="*/ 1813792 w 3642778"/>
                <a:gd name="connsiteY389" fmla="*/ 116709 h 3628601"/>
                <a:gd name="connsiteX390" fmla="*/ 1726742 w 3642778"/>
                <a:gd name="connsiteY390" fmla="*/ 318824 h 3628601"/>
                <a:gd name="connsiteX391" fmla="*/ 1705338 w 3642778"/>
                <a:gd name="connsiteY391" fmla="*/ 333275 h 3628601"/>
                <a:gd name="connsiteX392" fmla="*/ 1512971 w 3642778"/>
                <a:gd name="connsiteY392" fmla="*/ 345750 h 3628601"/>
                <a:gd name="connsiteX393" fmla="*/ 1478615 w 3642778"/>
                <a:gd name="connsiteY393" fmla="*/ 350112 h 3628601"/>
                <a:gd name="connsiteX394" fmla="*/ 1501042 w 3642778"/>
                <a:gd name="connsiteY394" fmla="*/ 371244 h 3628601"/>
                <a:gd name="connsiteX395" fmla="*/ 1650055 w 3642778"/>
                <a:gd name="connsiteY395" fmla="*/ 503011 h 3628601"/>
                <a:gd name="connsiteX396" fmla="*/ 1654213 w 3642778"/>
                <a:gd name="connsiteY396" fmla="*/ 522643 h 3628601"/>
                <a:gd name="connsiteX397" fmla="*/ 1599475 w 3642778"/>
                <a:gd name="connsiteY397" fmla="*/ 665793 h 3628601"/>
                <a:gd name="connsiteX398" fmla="*/ 1578616 w 3642778"/>
                <a:gd name="connsiteY398" fmla="*/ 720191 h 3628601"/>
                <a:gd name="connsiteX399" fmla="*/ 1158366 w 3642778"/>
                <a:gd name="connsiteY399" fmla="*/ 534368 h 3628601"/>
                <a:gd name="connsiteX400" fmla="*/ 1312492 w 3642778"/>
                <a:gd name="connsiteY400" fmla="*/ 837301 h 3628601"/>
                <a:gd name="connsiteX401" fmla="*/ 973361 w 3642778"/>
                <a:gd name="connsiteY401" fmla="*/ 710238 h 3628601"/>
                <a:gd name="connsiteX402" fmla="*/ 1748556 w 3642778"/>
                <a:gd name="connsiteY402" fmla="*/ 1447600 h 3628601"/>
                <a:gd name="connsiteX403" fmla="*/ 1714472 w 3642778"/>
                <a:gd name="connsiteY403" fmla="*/ 1428513 h 3628601"/>
                <a:gd name="connsiteX404" fmla="*/ 1666551 w 3642778"/>
                <a:gd name="connsiteY404" fmla="*/ 1421697 h 3628601"/>
                <a:gd name="connsiteX405" fmla="*/ 1639080 w 3642778"/>
                <a:gd name="connsiteY405" fmla="*/ 1430217 h 3628601"/>
                <a:gd name="connsiteX406" fmla="*/ 1530422 w 3642778"/>
                <a:gd name="connsiteY406" fmla="*/ 1423196 h 3628601"/>
                <a:gd name="connsiteX407" fmla="*/ 1461437 w 3642778"/>
                <a:gd name="connsiteY407" fmla="*/ 1461710 h 3628601"/>
                <a:gd name="connsiteX408" fmla="*/ 1471116 w 3642778"/>
                <a:gd name="connsiteY408" fmla="*/ 1588024 h 3628601"/>
                <a:gd name="connsiteX409" fmla="*/ 1680866 w 3642778"/>
                <a:gd name="connsiteY409" fmla="*/ 1901864 h 3628601"/>
                <a:gd name="connsiteX410" fmla="*/ 1825721 w 3642778"/>
                <a:gd name="connsiteY410" fmla="*/ 1948491 h 3628601"/>
                <a:gd name="connsiteX411" fmla="*/ 1958510 w 3642778"/>
                <a:gd name="connsiteY411" fmla="*/ 1901864 h 3628601"/>
                <a:gd name="connsiteX412" fmla="*/ 2137925 w 3642778"/>
                <a:gd name="connsiteY412" fmla="*/ 1676709 h 3628601"/>
                <a:gd name="connsiteX413" fmla="*/ 2179507 w 3642778"/>
                <a:gd name="connsiteY413" fmla="*/ 1491772 h 3628601"/>
                <a:gd name="connsiteX414" fmla="*/ 2164647 w 3642778"/>
                <a:gd name="connsiteY414" fmla="*/ 1432603 h 3628601"/>
                <a:gd name="connsiteX415" fmla="*/ 2118021 w 3642778"/>
                <a:gd name="connsiteY415" fmla="*/ 1421492 h 3628601"/>
                <a:gd name="connsiteX416" fmla="*/ 2069758 w 3642778"/>
                <a:gd name="connsiteY416" fmla="*/ 1437239 h 3628601"/>
                <a:gd name="connsiteX417" fmla="*/ 1988504 w 3642778"/>
                <a:gd name="connsiteY417" fmla="*/ 1424287 h 3628601"/>
                <a:gd name="connsiteX418" fmla="*/ 1934788 w 3642778"/>
                <a:gd name="connsiteY418" fmla="*/ 1445487 h 3628601"/>
                <a:gd name="connsiteX419" fmla="*/ 1919314 w 3642778"/>
                <a:gd name="connsiteY419" fmla="*/ 1474935 h 3628601"/>
                <a:gd name="connsiteX420" fmla="*/ 1895796 w 3642778"/>
                <a:gd name="connsiteY420" fmla="*/ 1497021 h 3628601"/>
                <a:gd name="connsiteX421" fmla="*/ 1888775 w 3642778"/>
                <a:gd name="connsiteY421" fmla="*/ 1478548 h 3628601"/>
                <a:gd name="connsiteX422" fmla="*/ 1878073 w 3642778"/>
                <a:gd name="connsiteY422" fmla="*/ 1322582 h 3628601"/>
                <a:gd name="connsiteX423" fmla="*/ 1938810 w 3642778"/>
                <a:gd name="connsiteY423" fmla="*/ 1236964 h 3628601"/>
                <a:gd name="connsiteX424" fmla="*/ 2147810 w 3642778"/>
                <a:gd name="connsiteY424" fmla="*/ 1225853 h 3628601"/>
                <a:gd name="connsiteX425" fmla="*/ 2168873 w 3642778"/>
                <a:gd name="connsiteY425" fmla="*/ 1228375 h 3628601"/>
                <a:gd name="connsiteX426" fmla="*/ 2167169 w 3642778"/>
                <a:gd name="connsiteY426" fmla="*/ 1206834 h 3628601"/>
                <a:gd name="connsiteX427" fmla="*/ 2074735 w 3642778"/>
                <a:gd name="connsiteY427" fmla="*/ 1079499 h 3628601"/>
                <a:gd name="connsiteX428" fmla="*/ 1784480 w 3642778"/>
                <a:gd name="connsiteY428" fmla="*/ 995858 h 3628601"/>
                <a:gd name="connsiteX429" fmla="*/ 1578343 w 3642778"/>
                <a:gd name="connsiteY429" fmla="*/ 1068524 h 3628601"/>
                <a:gd name="connsiteX430" fmla="*/ 1469685 w 3642778"/>
                <a:gd name="connsiteY430" fmla="*/ 1212492 h 3628601"/>
                <a:gd name="connsiteX431" fmla="*/ 1470707 w 3642778"/>
                <a:gd name="connsiteY431" fmla="*/ 1226194 h 3628601"/>
                <a:gd name="connsiteX432" fmla="*/ 1484545 w 3642778"/>
                <a:gd name="connsiteY432" fmla="*/ 1226944 h 3628601"/>
                <a:gd name="connsiteX433" fmla="*/ 1561029 w 3642778"/>
                <a:gd name="connsiteY433" fmla="*/ 1209629 h 3628601"/>
                <a:gd name="connsiteX434" fmla="*/ 1714609 w 3642778"/>
                <a:gd name="connsiteY434" fmla="*/ 1244599 h 3628601"/>
                <a:gd name="connsiteX435" fmla="*/ 1757417 w 3642778"/>
                <a:gd name="connsiteY435" fmla="*/ 1309835 h 3628601"/>
                <a:gd name="connsiteX436" fmla="*/ 1761439 w 3642778"/>
                <a:gd name="connsiteY436" fmla="*/ 1342896 h 3628601"/>
                <a:gd name="connsiteX437" fmla="*/ 1748488 w 3642778"/>
                <a:gd name="connsiteY437" fmla="*/ 1447532 h 3628601"/>
                <a:gd name="connsiteX438" fmla="*/ 598102 w 3642778"/>
                <a:gd name="connsiteY438" fmla="*/ 1204585 h 3628601"/>
                <a:gd name="connsiteX439" fmla="*/ 592990 w 3642778"/>
                <a:gd name="connsiteY439" fmla="*/ 1180181 h 3628601"/>
                <a:gd name="connsiteX440" fmla="*/ 412961 w 3642778"/>
                <a:gd name="connsiteY440" fmla="*/ 898652 h 3628601"/>
                <a:gd name="connsiteX441" fmla="*/ 385626 w 3642778"/>
                <a:gd name="connsiteY441" fmla="*/ 891767 h 3628601"/>
                <a:gd name="connsiteX442" fmla="*/ 375810 w 3642778"/>
                <a:gd name="connsiteY442" fmla="*/ 917738 h 3628601"/>
                <a:gd name="connsiteX443" fmla="*/ 365244 w 3642778"/>
                <a:gd name="connsiteY443" fmla="*/ 1080998 h 3628601"/>
                <a:gd name="connsiteX444" fmla="*/ 231637 w 3642778"/>
                <a:gd name="connsiteY444" fmla="*/ 1391090 h 3628601"/>
                <a:gd name="connsiteX445" fmla="*/ 50517 w 3642778"/>
                <a:gd name="connsiteY445" fmla="*/ 1617472 h 3628601"/>
                <a:gd name="connsiteX446" fmla="*/ 40906 w 3642778"/>
                <a:gd name="connsiteY446" fmla="*/ 1629606 h 3628601"/>
                <a:gd name="connsiteX447" fmla="*/ 42473 w 3642778"/>
                <a:gd name="connsiteY447" fmla="*/ 1634582 h 3628601"/>
                <a:gd name="connsiteX448" fmla="*/ 114321 w 3642778"/>
                <a:gd name="connsiteY448" fmla="*/ 1640103 h 3628601"/>
                <a:gd name="connsiteX449" fmla="*/ 252837 w 3642778"/>
                <a:gd name="connsiteY449" fmla="*/ 1604384 h 3628601"/>
                <a:gd name="connsiteX450" fmla="*/ 412688 w 3642778"/>
                <a:gd name="connsiteY450" fmla="*/ 1534581 h 3628601"/>
                <a:gd name="connsiteX451" fmla="*/ 668996 w 3642778"/>
                <a:gd name="connsiteY451" fmla="*/ 1519584 h 3628601"/>
                <a:gd name="connsiteX452" fmla="*/ 687196 w 3642778"/>
                <a:gd name="connsiteY452" fmla="*/ 1511132 h 3628601"/>
                <a:gd name="connsiteX453" fmla="*/ 976565 w 3642778"/>
                <a:gd name="connsiteY453" fmla="*/ 1205335 h 3628601"/>
                <a:gd name="connsiteX454" fmla="*/ 1037234 w 3642778"/>
                <a:gd name="connsiteY454" fmla="*/ 1159254 h 3628601"/>
                <a:gd name="connsiteX455" fmla="*/ 598102 w 3642778"/>
                <a:gd name="connsiteY455" fmla="*/ 1204721 h 3628601"/>
                <a:gd name="connsiteX456" fmla="*/ 3599834 w 3642778"/>
                <a:gd name="connsiteY456" fmla="*/ 1630833 h 3628601"/>
                <a:gd name="connsiteX457" fmla="*/ 3588450 w 3642778"/>
                <a:gd name="connsiteY457" fmla="*/ 1617267 h 3628601"/>
                <a:gd name="connsiteX458" fmla="*/ 3420009 w 3642778"/>
                <a:gd name="connsiteY458" fmla="*/ 1409904 h 3628601"/>
                <a:gd name="connsiteX459" fmla="*/ 3262953 w 3642778"/>
                <a:gd name="connsiteY459" fmla="*/ 911603 h 3628601"/>
                <a:gd name="connsiteX460" fmla="*/ 3253955 w 3642778"/>
                <a:gd name="connsiteY460" fmla="*/ 891835 h 3628601"/>
                <a:gd name="connsiteX461" fmla="*/ 3230642 w 3642778"/>
                <a:gd name="connsiteY461" fmla="*/ 896470 h 3628601"/>
                <a:gd name="connsiteX462" fmla="*/ 3064451 w 3642778"/>
                <a:gd name="connsiteY462" fmla="*/ 1122785 h 3628601"/>
                <a:gd name="connsiteX463" fmla="*/ 3041001 w 3642778"/>
                <a:gd name="connsiteY463" fmla="*/ 1204244 h 3628601"/>
                <a:gd name="connsiteX464" fmla="*/ 2829684 w 3642778"/>
                <a:gd name="connsiteY464" fmla="*/ 1129874 h 3628601"/>
                <a:gd name="connsiteX465" fmla="*/ 2604869 w 3642778"/>
                <a:gd name="connsiteY465" fmla="*/ 1159799 h 3628601"/>
                <a:gd name="connsiteX466" fmla="*/ 2617821 w 3642778"/>
                <a:gd name="connsiteY466" fmla="*/ 1170297 h 3628601"/>
                <a:gd name="connsiteX467" fmla="*/ 2761176 w 3642778"/>
                <a:gd name="connsiteY467" fmla="*/ 1289862 h 3628601"/>
                <a:gd name="connsiteX468" fmla="*/ 2949385 w 3642778"/>
                <a:gd name="connsiteY468" fmla="*/ 1509973 h 3628601"/>
                <a:gd name="connsiteX469" fmla="*/ 2973039 w 3642778"/>
                <a:gd name="connsiteY469" fmla="*/ 1518289 h 3628601"/>
                <a:gd name="connsiteX470" fmla="*/ 3060838 w 3642778"/>
                <a:gd name="connsiteY470" fmla="*/ 1503156 h 3628601"/>
                <a:gd name="connsiteX471" fmla="*/ 3271542 w 3642778"/>
                <a:gd name="connsiteY471" fmla="*/ 1552100 h 3628601"/>
                <a:gd name="connsiteX472" fmla="*/ 3444754 w 3642778"/>
                <a:gd name="connsiteY472" fmla="*/ 1624766 h 3628601"/>
                <a:gd name="connsiteX473" fmla="*/ 3599902 w 3642778"/>
                <a:gd name="connsiteY473" fmla="*/ 1630901 h 3628601"/>
                <a:gd name="connsiteX474" fmla="*/ 1684274 w 3642778"/>
                <a:gd name="connsiteY474" fmla="*/ 1346986 h 3628601"/>
                <a:gd name="connsiteX475" fmla="*/ 1668800 w 3642778"/>
                <a:gd name="connsiteY475" fmla="*/ 1309766 h 3628601"/>
                <a:gd name="connsiteX476" fmla="*/ 1505404 w 3642778"/>
                <a:gd name="connsiteY476" fmla="*/ 1269343 h 3628601"/>
                <a:gd name="connsiteX477" fmla="*/ 1472071 w 3642778"/>
                <a:gd name="connsiteY477" fmla="*/ 1302200 h 3628601"/>
                <a:gd name="connsiteX478" fmla="*/ 1495247 w 3642778"/>
                <a:gd name="connsiteY478" fmla="*/ 1353189 h 3628601"/>
                <a:gd name="connsiteX479" fmla="*/ 1684274 w 3642778"/>
                <a:gd name="connsiteY479" fmla="*/ 1346986 h 3628601"/>
                <a:gd name="connsiteX480" fmla="*/ 2144879 w 3642778"/>
                <a:gd name="connsiteY480" fmla="*/ 1353802 h 3628601"/>
                <a:gd name="connsiteX481" fmla="*/ 2166828 w 3642778"/>
                <a:gd name="connsiteY481" fmla="*/ 1302541 h 3628601"/>
                <a:gd name="connsiteX482" fmla="*/ 2127837 w 3642778"/>
                <a:gd name="connsiteY482" fmla="*/ 1269752 h 3628601"/>
                <a:gd name="connsiteX483" fmla="*/ 2060351 w 3642778"/>
                <a:gd name="connsiteY483" fmla="*/ 1267639 h 3628601"/>
                <a:gd name="connsiteX484" fmla="*/ 1977597 w 3642778"/>
                <a:gd name="connsiteY484" fmla="*/ 1304790 h 3628601"/>
                <a:gd name="connsiteX485" fmla="*/ 1971053 w 3642778"/>
                <a:gd name="connsiteY485" fmla="*/ 1339010 h 3628601"/>
                <a:gd name="connsiteX486" fmla="*/ 1993821 w 3642778"/>
                <a:gd name="connsiteY486" fmla="*/ 1338533 h 3628601"/>
                <a:gd name="connsiteX487" fmla="*/ 2002614 w 3642778"/>
                <a:gd name="connsiteY487" fmla="*/ 1336352 h 3628601"/>
                <a:gd name="connsiteX488" fmla="*/ 2144879 w 3642778"/>
                <a:gd name="connsiteY488" fmla="*/ 1353734 h 362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3642778" h="3628601">
                  <a:moveTo>
                    <a:pt x="3642779" y="1982233"/>
                  </a:moveTo>
                  <a:cubicBezTo>
                    <a:pt x="3640666" y="1999752"/>
                    <a:pt x="3638007" y="2017203"/>
                    <a:pt x="3636508" y="2034722"/>
                  </a:cubicBezTo>
                  <a:cubicBezTo>
                    <a:pt x="3634667" y="2056126"/>
                    <a:pt x="3634804" y="2055922"/>
                    <a:pt x="3613467" y="2057762"/>
                  </a:cubicBezTo>
                  <a:cubicBezTo>
                    <a:pt x="3549867" y="2063147"/>
                    <a:pt x="3490971" y="2047878"/>
                    <a:pt x="3435483" y="2017885"/>
                  </a:cubicBezTo>
                  <a:cubicBezTo>
                    <a:pt x="3395878" y="1996480"/>
                    <a:pt x="3356751" y="1974189"/>
                    <a:pt x="3316941" y="1953194"/>
                  </a:cubicBezTo>
                  <a:cubicBezTo>
                    <a:pt x="3268815" y="1927768"/>
                    <a:pt x="3217145" y="1914884"/>
                    <a:pt x="3162816" y="1912635"/>
                  </a:cubicBezTo>
                  <a:cubicBezTo>
                    <a:pt x="3156340" y="1912362"/>
                    <a:pt x="3149864" y="1912635"/>
                    <a:pt x="3141616" y="1912635"/>
                  </a:cubicBezTo>
                  <a:cubicBezTo>
                    <a:pt x="3152318" y="1960215"/>
                    <a:pt x="3162543" y="2005683"/>
                    <a:pt x="3172495" y="2050059"/>
                  </a:cubicBezTo>
                  <a:cubicBezTo>
                    <a:pt x="3198194" y="2054831"/>
                    <a:pt x="3223757" y="2058171"/>
                    <a:pt x="3248569" y="2064511"/>
                  </a:cubicBezTo>
                  <a:cubicBezTo>
                    <a:pt x="3296218" y="2076713"/>
                    <a:pt x="3337255" y="2103366"/>
                    <a:pt x="3378973" y="2128111"/>
                  </a:cubicBezTo>
                  <a:cubicBezTo>
                    <a:pt x="3426962" y="2156536"/>
                    <a:pt x="3475702" y="2183530"/>
                    <a:pt x="3532144" y="2190961"/>
                  </a:cubicBezTo>
                  <a:cubicBezTo>
                    <a:pt x="3550072" y="2193346"/>
                    <a:pt x="3568409" y="2192937"/>
                    <a:pt x="3586610" y="2193619"/>
                  </a:cubicBezTo>
                  <a:cubicBezTo>
                    <a:pt x="3594653" y="2193892"/>
                    <a:pt x="3602697" y="2193619"/>
                    <a:pt x="3612854" y="2193619"/>
                  </a:cubicBezTo>
                  <a:cubicBezTo>
                    <a:pt x="3601129" y="2239632"/>
                    <a:pt x="3589813" y="2285099"/>
                    <a:pt x="3577475" y="2330362"/>
                  </a:cubicBezTo>
                  <a:cubicBezTo>
                    <a:pt x="3576521" y="2333838"/>
                    <a:pt x="3568273" y="2337042"/>
                    <a:pt x="3563297" y="2337315"/>
                  </a:cubicBezTo>
                  <a:cubicBezTo>
                    <a:pt x="3514898" y="2339837"/>
                    <a:pt x="3472021" y="2323068"/>
                    <a:pt x="3431598" y="2298255"/>
                  </a:cubicBezTo>
                  <a:cubicBezTo>
                    <a:pt x="3399287" y="2278419"/>
                    <a:pt x="3367453" y="2257628"/>
                    <a:pt x="3334460" y="2239018"/>
                  </a:cubicBezTo>
                  <a:cubicBezTo>
                    <a:pt x="3292810" y="2215569"/>
                    <a:pt x="3247956" y="2202344"/>
                    <a:pt x="3199626" y="2203503"/>
                  </a:cubicBezTo>
                  <a:cubicBezTo>
                    <a:pt x="3197581" y="2203503"/>
                    <a:pt x="3195604" y="2203503"/>
                    <a:pt x="3193559" y="2203776"/>
                  </a:cubicBezTo>
                  <a:cubicBezTo>
                    <a:pt x="3192673" y="2203912"/>
                    <a:pt x="3191786" y="2204526"/>
                    <a:pt x="3190082" y="2205276"/>
                  </a:cubicBezTo>
                  <a:lnTo>
                    <a:pt x="3190082" y="2324431"/>
                  </a:lnTo>
                  <a:cubicBezTo>
                    <a:pt x="3207669" y="2326749"/>
                    <a:pt x="3224779" y="2327908"/>
                    <a:pt x="3241412" y="2331316"/>
                  </a:cubicBezTo>
                  <a:cubicBezTo>
                    <a:pt x="3282380" y="2339769"/>
                    <a:pt x="3317418" y="2360969"/>
                    <a:pt x="3351502" y="2384077"/>
                  </a:cubicBezTo>
                  <a:cubicBezTo>
                    <a:pt x="3368680" y="2395734"/>
                    <a:pt x="3385790" y="2407527"/>
                    <a:pt x="3403308" y="2418638"/>
                  </a:cubicBezTo>
                  <a:cubicBezTo>
                    <a:pt x="3442436" y="2443451"/>
                    <a:pt x="3484155" y="2460356"/>
                    <a:pt x="3533984" y="2457425"/>
                  </a:cubicBezTo>
                  <a:cubicBezTo>
                    <a:pt x="3531871" y="2463901"/>
                    <a:pt x="3530644" y="2468605"/>
                    <a:pt x="3528804" y="2473035"/>
                  </a:cubicBezTo>
                  <a:cubicBezTo>
                    <a:pt x="3513125" y="2510868"/>
                    <a:pt x="3496834" y="2548496"/>
                    <a:pt x="3481837" y="2586601"/>
                  </a:cubicBezTo>
                  <a:cubicBezTo>
                    <a:pt x="3476997" y="2598940"/>
                    <a:pt x="3470589" y="2600371"/>
                    <a:pt x="3458728" y="2597644"/>
                  </a:cubicBezTo>
                  <a:cubicBezTo>
                    <a:pt x="3425463" y="2589942"/>
                    <a:pt x="3400036" y="2569287"/>
                    <a:pt x="3373315" y="2550064"/>
                  </a:cubicBezTo>
                  <a:cubicBezTo>
                    <a:pt x="3342981" y="2528319"/>
                    <a:pt x="3312510" y="2506369"/>
                    <a:pt x="3279926" y="2488441"/>
                  </a:cubicBezTo>
                  <a:cubicBezTo>
                    <a:pt x="3252660" y="2473376"/>
                    <a:pt x="3221166" y="2470922"/>
                    <a:pt x="3189878" y="2471536"/>
                  </a:cubicBezTo>
                  <a:cubicBezTo>
                    <a:pt x="3181152" y="2471672"/>
                    <a:pt x="3177880" y="2474331"/>
                    <a:pt x="3176449" y="2483465"/>
                  </a:cubicBezTo>
                  <a:cubicBezTo>
                    <a:pt x="3171814" y="2513867"/>
                    <a:pt x="3165883" y="2544133"/>
                    <a:pt x="3160430" y="2574400"/>
                  </a:cubicBezTo>
                  <a:cubicBezTo>
                    <a:pt x="3178221" y="2576444"/>
                    <a:pt x="3195945" y="2577331"/>
                    <a:pt x="3213123" y="2580739"/>
                  </a:cubicBezTo>
                  <a:cubicBezTo>
                    <a:pt x="3255045" y="2589055"/>
                    <a:pt x="3286675" y="2615368"/>
                    <a:pt x="3317895" y="2642294"/>
                  </a:cubicBezTo>
                  <a:cubicBezTo>
                    <a:pt x="3333642" y="2655791"/>
                    <a:pt x="3349184" y="2669970"/>
                    <a:pt x="3366635" y="2680876"/>
                  </a:cubicBezTo>
                  <a:cubicBezTo>
                    <a:pt x="3383540" y="2691306"/>
                    <a:pt x="3402831" y="2697918"/>
                    <a:pt x="3422668" y="2706916"/>
                  </a:cubicBezTo>
                  <a:cubicBezTo>
                    <a:pt x="3397991" y="2748021"/>
                    <a:pt x="3372429" y="2790557"/>
                    <a:pt x="3345298" y="2835752"/>
                  </a:cubicBezTo>
                  <a:cubicBezTo>
                    <a:pt x="3328529" y="2822050"/>
                    <a:pt x="3313669" y="2810121"/>
                    <a:pt x="3299013" y="2797987"/>
                  </a:cubicBezTo>
                  <a:cubicBezTo>
                    <a:pt x="3274882" y="2777946"/>
                    <a:pt x="3251637" y="2756678"/>
                    <a:pt x="3226552" y="2738000"/>
                  </a:cubicBezTo>
                  <a:cubicBezTo>
                    <a:pt x="3198535" y="2717073"/>
                    <a:pt x="3165679" y="2706712"/>
                    <a:pt x="3129959" y="2703099"/>
                  </a:cubicBezTo>
                  <a:cubicBezTo>
                    <a:pt x="3139639" y="2667447"/>
                    <a:pt x="3148909" y="2633228"/>
                    <a:pt x="3157839" y="2600371"/>
                  </a:cubicBezTo>
                  <a:cubicBezTo>
                    <a:pt x="3123347" y="2594918"/>
                    <a:pt x="3091172" y="2591714"/>
                    <a:pt x="3059815" y="2584556"/>
                  </a:cubicBezTo>
                  <a:cubicBezTo>
                    <a:pt x="2985309" y="2567515"/>
                    <a:pt x="2920346" y="2531318"/>
                    <a:pt x="2862813" y="2481488"/>
                  </a:cubicBezTo>
                  <a:cubicBezTo>
                    <a:pt x="2859404" y="2478557"/>
                    <a:pt x="2855587" y="2473240"/>
                    <a:pt x="2855928" y="2469422"/>
                  </a:cubicBezTo>
                  <a:cubicBezTo>
                    <a:pt x="2862676" y="2393484"/>
                    <a:pt x="2828525" y="2331725"/>
                    <a:pt x="2786602" y="2273511"/>
                  </a:cubicBezTo>
                  <a:cubicBezTo>
                    <a:pt x="2746997" y="2218500"/>
                    <a:pt x="2704529" y="2165466"/>
                    <a:pt x="2664243" y="2110864"/>
                  </a:cubicBezTo>
                  <a:cubicBezTo>
                    <a:pt x="2643520" y="2082780"/>
                    <a:pt x="2624910" y="2052991"/>
                    <a:pt x="2618298" y="2017748"/>
                  </a:cubicBezTo>
                  <a:cubicBezTo>
                    <a:pt x="2611140" y="1980052"/>
                    <a:pt x="2618025" y="1942969"/>
                    <a:pt x="2626546" y="1906636"/>
                  </a:cubicBezTo>
                  <a:cubicBezTo>
                    <a:pt x="2640248" y="1848149"/>
                    <a:pt x="2658994" y="1790820"/>
                    <a:pt x="2671332" y="1732061"/>
                  </a:cubicBezTo>
                  <a:cubicBezTo>
                    <a:pt x="2713936" y="1528719"/>
                    <a:pt x="2655176" y="1354484"/>
                    <a:pt x="2514616" y="1205335"/>
                  </a:cubicBezTo>
                  <a:cubicBezTo>
                    <a:pt x="2498392" y="1188088"/>
                    <a:pt x="2478283" y="1174523"/>
                    <a:pt x="2460014" y="1159254"/>
                  </a:cubicBezTo>
                  <a:cubicBezTo>
                    <a:pt x="2458651" y="1160617"/>
                    <a:pt x="2457356" y="1161981"/>
                    <a:pt x="2455992" y="1163344"/>
                  </a:cubicBezTo>
                  <a:cubicBezTo>
                    <a:pt x="2461446" y="1170774"/>
                    <a:pt x="2466899" y="1178341"/>
                    <a:pt x="2472421" y="1185703"/>
                  </a:cubicBezTo>
                  <a:cubicBezTo>
                    <a:pt x="2531181" y="1264163"/>
                    <a:pt x="2578148" y="1348622"/>
                    <a:pt x="2601188" y="1444737"/>
                  </a:cubicBezTo>
                  <a:cubicBezTo>
                    <a:pt x="2625319" y="1545215"/>
                    <a:pt x="2617753" y="1644398"/>
                    <a:pt x="2588373" y="1742831"/>
                  </a:cubicBezTo>
                  <a:cubicBezTo>
                    <a:pt x="2572353" y="1796546"/>
                    <a:pt x="2556743" y="1850398"/>
                    <a:pt x="2543587" y="1904864"/>
                  </a:cubicBezTo>
                  <a:cubicBezTo>
                    <a:pt x="2522319" y="1992731"/>
                    <a:pt x="2536430" y="2074395"/>
                    <a:pt x="2591781" y="2147674"/>
                  </a:cubicBezTo>
                  <a:cubicBezTo>
                    <a:pt x="2632954" y="2202208"/>
                    <a:pt x="2673854" y="2256946"/>
                    <a:pt x="2713868" y="2312434"/>
                  </a:cubicBezTo>
                  <a:cubicBezTo>
                    <a:pt x="2737658" y="2345427"/>
                    <a:pt x="2756745" y="2381282"/>
                    <a:pt x="2766016" y="2421297"/>
                  </a:cubicBezTo>
                  <a:cubicBezTo>
                    <a:pt x="2777604" y="2471263"/>
                    <a:pt x="2770924" y="2520548"/>
                    <a:pt x="2752314" y="2567174"/>
                  </a:cubicBezTo>
                  <a:cubicBezTo>
                    <a:pt x="2733023" y="2615436"/>
                    <a:pt x="2709642" y="2662130"/>
                    <a:pt x="2687351" y="2709165"/>
                  </a:cubicBezTo>
                  <a:cubicBezTo>
                    <a:pt x="2683125" y="2718027"/>
                    <a:pt x="2683602" y="2723140"/>
                    <a:pt x="2690828" y="2729888"/>
                  </a:cubicBezTo>
                  <a:cubicBezTo>
                    <a:pt x="2768674" y="2802009"/>
                    <a:pt x="2856678" y="2855861"/>
                    <a:pt x="2961519" y="2878220"/>
                  </a:cubicBezTo>
                  <a:cubicBezTo>
                    <a:pt x="2983468" y="2882923"/>
                    <a:pt x="3006577" y="2883196"/>
                    <a:pt x="3029208" y="2883537"/>
                  </a:cubicBezTo>
                  <a:cubicBezTo>
                    <a:pt x="3051908" y="2883877"/>
                    <a:pt x="3066837" y="2870789"/>
                    <a:pt x="3075698" y="2850476"/>
                  </a:cubicBezTo>
                  <a:cubicBezTo>
                    <a:pt x="3081560" y="2837047"/>
                    <a:pt x="3088514" y="2823891"/>
                    <a:pt x="3092399" y="2809848"/>
                  </a:cubicBezTo>
                  <a:cubicBezTo>
                    <a:pt x="3096625" y="2794579"/>
                    <a:pt x="3105624" y="2793215"/>
                    <a:pt x="3118507" y="2795942"/>
                  </a:cubicBezTo>
                  <a:cubicBezTo>
                    <a:pt x="3147887" y="2802145"/>
                    <a:pt x="3174268" y="2814620"/>
                    <a:pt x="3196558" y="2834525"/>
                  </a:cubicBezTo>
                  <a:cubicBezTo>
                    <a:pt x="3218099" y="2853748"/>
                    <a:pt x="3238344" y="2874402"/>
                    <a:pt x="3259204" y="2894307"/>
                  </a:cubicBezTo>
                  <a:cubicBezTo>
                    <a:pt x="3267997" y="2902692"/>
                    <a:pt x="3277063" y="2910735"/>
                    <a:pt x="3288311" y="2921028"/>
                  </a:cubicBezTo>
                  <a:cubicBezTo>
                    <a:pt x="3259340" y="2957021"/>
                    <a:pt x="3229960" y="2993422"/>
                    <a:pt x="3199353" y="3031391"/>
                  </a:cubicBezTo>
                  <a:cubicBezTo>
                    <a:pt x="3153886" y="2980879"/>
                    <a:pt x="3113803" y="2925936"/>
                    <a:pt x="3043660" y="2906577"/>
                  </a:cubicBezTo>
                  <a:cubicBezTo>
                    <a:pt x="3030163" y="2930776"/>
                    <a:pt x="3016734" y="2954771"/>
                    <a:pt x="3002146" y="2980879"/>
                  </a:cubicBezTo>
                  <a:cubicBezTo>
                    <a:pt x="3063428" y="3001465"/>
                    <a:pt x="3098261" y="3050409"/>
                    <a:pt x="3136708" y="3098808"/>
                  </a:cubicBezTo>
                  <a:cubicBezTo>
                    <a:pt x="3101602" y="3132209"/>
                    <a:pt x="3066905" y="3165270"/>
                    <a:pt x="3031458" y="3199081"/>
                  </a:cubicBezTo>
                  <a:cubicBezTo>
                    <a:pt x="3002214" y="3157840"/>
                    <a:pt x="2972562" y="3119599"/>
                    <a:pt x="2929753" y="3091105"/>
                  </a:cubicBezTo>
                  <a:cubicBezTo>
                    <a:pt x="2913938" y="3111487"/>
                    <a:pt x="2898532" y="3131323"/>
                    <a:pt x="2882104" y="3152592"/>
                  </a:cubicBezTo>
                  <a:cubicBezTo>
                    <a:pt x="2917823" y="3179995"/>
                    <a:pt x="2944477" y="3214351"/>
                    <a:pt x="2967176" y="3254842"/>
                  </a:cubicBezTo>
                  <a:cubicBezTo>
                    <a:pt x="2924095" y="3286471"/>
                    <a:pt x="2881491" y="3317828"/>
                    <a:pt x="2836569" y="3350821"/>
                  </a:cubicBezTo>
                  <a:cubicBezTo>
                    <a:pt x="2819936" y="3252183"/>
                    <a:pt x="2757427" y="3182108"/>
                    <a:pt x="2704461" y="3106783"/>
                  </a:cubicBezTo>
                  <a:cubicBezTo>
                    <a:pt x="2676172" y="3066565"/>
                    <a:pt x="2648837" y="3025869"/>
                    <a:pt x="2632000" y="2979175"/>
                  </a:cubicBezTo>
                  <a:cubicBezTo>
                    <a:pt x="2615776" y="2934253"/>
                    <a:pt x="2612299" y="2888581"/>
                    <a:pt x="2623342" y="2841955"/>
                  </a:cubicBezTo>
                  <a:cubicBezTo>
                    <a:pt x="2624092" y="2838683"/>
                    <a:pt x="2624092" y="2835206"/>
                    <a:pt x="2624978" y="2827231"/>
                  </a:cubicBezTo>
                  <a:cubicBezTo>
                    <a:pt x="2619798" y="2834252"/>
                    <a:pt x="2616935" y="2837524"/>
                    <a:pt x="2614753" y="2841137"/>
                  </a:cubicBezTo>
                  <a:cubicBezTo>
                    <a:pt x="2568468" y="2916870"/>
                    <a:pt x="2562537" y="2996012"/>
                    <a:pt x="2601393" y="3075563"/>
                  </a:cubicBezTo>
                  <a:cubicBezTo>
                    <a:pt x="2626887" y="3127710"/>
                    <a:pt x="2657698" y="3177268"/>
                    <a:pt x="2686806" y="3227643"/>
                  </a:cubicBezTo>
                  <a:cubicBezTo>
                    <a:pt x="2712709" y="3272429"/>
                    <a:pt x="2738136" y="3317146"/>
                    <a:pt x="2749519" y="3368408"/>
                  </a:cubicBezTo>
                  <a:cubicBezTo>
                    <a:pt x="2756404" y="3399628"/>
                    <a:pt x="2756949" y="3399697"/>
                    <a:pt x="2729819" y="3415102"/>
                  </a:cubicBezTo>
                  <a:cubicBezTo>
                    <a:pt x="2704802" y="3429281"/>
                    <a:pt x="2679512" y="3443051"/>
                    <a:pt x="2652722" y="3457911"/>
                  </a:cubicBezTo>
                  <a:cubicBezTo>
                    <a:pt x="2649791" y="3439506"/>
                    <a:pt x="2647814" y="3423146"/>
                    <a:pt x="2644474" y="3407059"/>
                  </a:cubicBezTo>
                  <a:cubicBezTo>
                    <a:pt x="2632681" y="3350616"/>
                    <a:pt x="2608550" y="3298809"/>
                    <a:pt x="2583124" y="3247548"/>
                  </a:cubicBezTo>
                  <a:cubicBezTo>
                    <a:pt x="2552858" y="3186334"/>
                    <a:pt x="2521705" y="3125529"/>
                    <a:pt x="2492871" y="3063702"/>
                  </a:cubicBezTo>
                  <a:cubicBezTo>
                    <a:pt x="2459469" y="2991990"/>
                    <a:pt x="2462332" y="2919938"/>
                    <a:pt x="2500437" y="2850816"/>
                  </a:cubicBezTo>
                  <a:cubicBezTo>
                    <a:pt x="2531658" y="2794170"/>
                    <a:pt x="2566355" y="2739432"/>
                    <a:pt x="2598325" y="2683126"/>
                  </a:cubicBezTo>
                  <a:cubicBezTo>
                    <a:pt x="2616526" y="2651087"/>
                    <a:pt x="2634113" y="2618435"/>
                    <a:pt x="2648769" y="2584693"/>
                  </a:cubicBezTo>
                  <a:cubicBezTo>
                    <a:pt x="2689191" y="2491917"/>
                    <a:pt x="2682239" y="2401596"/>
                    <a:pt x="2625933" y="2317410"/>
                  </a:cubicBezTo>
                  <a:cubicBezTo>
                    <a:pt x="2591372" y="2265740"/>
                    <a:pt x="2552449" y="2216932"/>
                    <a:pt x="2515638" y="2166761"/>
                  </a:cubicBezTo>
                  <a:cubicBezTo>
                    <a:pt x="2504868" y="2152037"/>
                    <a:pt x="2494779" y="2136904"/>
                    <a:pt x="2484214" y="2122044"/>
                  </a:cubicBezTo>
                  <a:cubicBezTo>
                    <a:pt x="2432679" y="2049173"/>
                    <a:pt x="2428862" y="1969622"/>
                    <a:pt x="2453470" y="1887209"/>
                  </a:cubicBezTo>
                  <a:cubicBezTo>
                    <a:pt x="2468944" y="1835470"/>
                    <a:pt x="2487486" y="1784617"/>
                    <a:pt x="2504664" y="1733356"/>
                  </a:cubicBezTo>
                  <a:cubicBezTo>
                    <a:pt x="2526545" y="1668188"/>
                    <a:pt x="2540656" y="1601180"/>
                    <a:pt x="2538883" y="1532468"/>
                  </a:cubicBezTo>
                  <a:cubicBezTo>
                    <a:pt x="2534521" y="1359869"/>
                    <a:pt x="2466558" y="1217264"/>
                    <a:pt x="2332065" y="1107583"/>
                  </a:cubicBezTo>
                  <a:cubicBezTo>
                    <a:pt x="2323885" y="1100903"/>
                    <a:pt x="2314410" y="1095722"/>
                    <a:pt x="2305480" y="1090064"/>
                  </a:cubicBezTo>
                  <a:cubicBezTo>
                    <a:pt x="2302549" y="1088224"/>
                    <a:pt x="2299208" y="1086997"/>
                    <a:pt x="2293755" y="1087338"/>
                  </a:cubicBezTo>
                  <a:cubicBezTo>
                    <a:pt x="2297436" y="1092655"/>
                    <a:pt x="2300776" y="1098244"/>
                    <a:pt x="2304798" y="1103289"/>
                  </a:cubicBezTo>
                  <a:cubicBezTo>
                    <a:pt x="2364512" y="1177727"/>
                    <a:pt x="2414751" y="1257210"/>
                    <a:pt x="2438269" y="1351144"/>
                  </a:cubicBezTo>
                  <a:cubicBezTo>
                    <a:pt x="2467308" y="1467028"/>
                    <a:pt x="2459810" y="1580526"/>
                    <a:pt x="2418432" y="1692456"/>
                  </a:cubicBezTo>
                  <a:cubicBezTo>
                    <a:pt x="2396006" y="1753056"/>
                    <a:pt x="2374056" y="1813929"/>
                    <a:pt x="2355651" y="1875825"/>
                  </a:cubicBezTo>
                  <a:cubicBezTo>
                    <a:pt x="2321363" y="1990959"/>
                    <a:pt x="2343858" y="2095390"/>
                    <a:pt x="2419728" y="2188984"/>
                  </a:cubicBezTo>
                  <a:cubicBezTo>
                    <a:pt x="2455379" y="2233019"/>
                    <a:pt x="2489326" y="2278555"/>
                    <a:pt x="2522251" y="2324704"/>
                  </a:cubicBezTo>
                  <a:cubicBezTo>
                    <a:pt x="2546518" y="2358719"/>
                    <a:pt x="2563015" y="2396620"/>
                    <a:pt x="2569286" y="2438679"/>
                  </a:cubicBezTo>
                  <a:cubicBezTo>
                    <a:pt x="2575966" y="2483806"/>
                    <a:pt x="2568536" y="2527501"/>
                    <a:pt x="2548972" y="2567174"/>
                  </a:cubicBezTo>
                  <a:cubicBezTo>
                    <a:pt x="2523546" y="2618776"/>
                    <a:pt x="2493212" y="2667925"/>
                    <a:pt x="2464377" y="2717755"/>
                  </a:cubicBezTo>
                  <a:cubicBezTo>
                    <a:pt x="2441337" y="2757564"/>
                    <a:pt x="2415842" y="2796078"/>
                    <a:pt x="2393892" y="2836501"/>
                  </a:cubicBezTo>
                  <a:cubicBezTo>
                    <a:pt x="2344744" y="2927027"/>
                    <a:pt x="2343653" y="3019462"/>
                    <a:pt x="2389461" y="3111555"/>
                  </a:cubicBezTo>
                  <a:cubicBezTo>
                    <a:pt x="2423477" y="3179926"/>
                    <a:pt x="2460014" y="3247071"/>
                    <a:pt x="2494439" y="3315170"/>
                  </a:cubicBezTo>
                  <a:cubicBezTo>
                    <a:pt x="2520342" y="3366431"/>
                    <a:pt x="2539838" y="3420010"/>
                    <a:pt x="2546382" y="3477543"/>
                  </a:cubicBezTo>
                  <a:cubicBezTo>
                    <a:pt x="2546791" y="3481088"/>
                    <a:pt x="2546927" y="3484633"/>
                    <a:pt x="2547609" y="3488109"/>
                  </a:cubicBezTo>
                  <a:cubicBezTo>
                    <a:pt x="2550540" y="3502288"/>
                    <a:pt x="2544882" y="3509923"/>
                    <a:pt x="2531181" y="3514967"/>
                  </a:cubicBezTo>
                  <a:cubicBezTo>
                    <a:pt x="2496620" y="3527714"/>
                    <a:pt x="2462536" y="3541825"/>
                    <a:pt x="2429476" y="3554913"/>
                  </a:cubicBezTo>
                  <a:cubicBezTo>
                    <a:pt x="2426135" y="3521579"/>
                    <a:pt x="2425181" y="3489268"/>
                    <a:pt x="2419319" y="3457911"/>
                  </a:cubicBezTo>
                  <a:cubicBezTo>
                    <a:pt x="2407867" y="3396220"/>
                    <a:pt x="2380532" y="3340119"/>
                    <a:pt x="2352720" y="3284358"/>
                  </a:cubicBezTo>
                  <a:cubicBezTo>
                    <a:pt x="2322249" y="3223281"/>
                    <a:pt x="2290551" y="3162680"/>
                    <a:pt x="2262194" y="3100648"/>
                  </a:cubicBezTo>
                  <a:cubicBezTo>
                    <a:pt x="2241062" y="3054226"/>
                    <a:pt x="2229269" y="3005146"/>
                    <a:pt x="2238472" y="2953067"/>
                  </a:cubicBezTo>
                  <a:cubicBezTo>
                    <a:pt x="2246584" y="2906986"/>
                    <a:pt x="2264989" y="2864927"/>
                    <a:pt x="2289052" y="2825526"/>
                  </a:cubicBezTo>
                  <a:cubicBezTo>
                    <a:pt x="2324635" y="2767244"/>
                    <a:pt x="2362399" y="2710256"/>
                    <a:pt x="2398051" y="2651974"/>
                  </a:cubicBezTo>
                  <a:cubicBezTo>
                    <a:pt x="2425113" y="2607801"/>
                    <a:pt x="2446449" y="2561039"/>
                    <a:pt x="2454902" y="2509164"/>
                  </a:cubicBezTo>
                  <a:cubicBezTo>
                    <a:pt x="2464036" y="2452790"/>
                    <a:pt x="2457560" y="2398052"/>
                    <a:pt x="2428248" y="2349244"/>
                  </a:cubicBezTo>
                  <a:cubicBezTo>
                    <a:pt x="2401800" y="2305140"/>
                    <a:pt x="2369898" y="2264308"/>
                    <a:pt x="2339904" y="2222317"/>
                  </a:cubicBezTo>
                  <a:cubicBezTo>
                    <a:pt x="2324635" y="2200913"/>
                    <a:pt x="2308138" y="2180326"/>
                    <a:pt x="2292528" y="2159126"/>
                  </a:cubicBezTo>
                  <a:cubicBezTo>
                    <a:pt x="2230701" y="2075145"/>
                    <a:pt x="2216522" y="1981892"/>
                    <a:pt x="2247061" y="1884005"/>
                  </a:cubicBezTo>
                  <a:cubicBezTo>
                    <a:pt x="2267715" y="1817678"/>
                    <a:pt x="2296346" y="1753670"/>
                    <a:pt x="2322726" y="1689184"/>
                  </a:cubicBezTo>
                  <a:cubicBezTo>
                    <a:pt x="2352856" y="1615495"/>
                    <a:pt x="2373919" y="1540171"/>
                    <a:pt x="2372488" y="1459666"/>
                  </a:cubicBezTo>
                  <a:cubicBezTo>
                    <a:pt x="2370375" y="1340714"/>
                    <a:pt x="2333156" y="1233760"/>
                    <a:pt x="2258717" y="1141462"/>
                  </a:cubicBezTo>
                  <a:cubicBezTo>
                    <a:pt x="2230701" y="1106697"/>
                    <a:pt x="2195458" y="1077726"/>
                    <a:pt x="2162738" y="1046847"/>
                  </a:cubicBezTo>
                  <a:cubicBezTo>
                    <a:pt x="2158376" y="1042688"/>
                    <a:pt x="2149650" y="1043166"/>
                    <a:pt x="2142970" y="1041529"/>
                  </a:cubicBezTo>
                  <a:cubicBezTo>
                    <a:pt x="2144401" y="1048210"/>
                    <a:pt x="2143788" y="1056458"/>
                    <a:pt x="2147537" y="1061298"/>
                  </a:cubicBezTo>
                  <a:cubicBezTo>
                    <a:pt x="2199003" y="1127556"/>
                    <a:pt x="2238949" y="1199472"/>
                    <a:pt x="2258717" y="1281750"/>
                  </a:cubicBezTo>
                  <a:cubicBezTo>
                    <a:pt x="2289120" y="1408268"/>
                    <a:pt x="2277463" y="1530287"/>
                    <a:pt x="2223952" y="1649101"/>
                  </a:cubicBezTo>
                  <a:cubicBezTo>
                    <a:pt x="2194095" y="1715428"/>
                    <a:pt x="2165124" y="1782368"/>
                    <a:pt x="2140311" y="1850671"/>
                  </a:cubicBezTo>
                  <a:cubicBezTo>
                    <a:pt x="2091299" y="1985505"/>
                    <a:pt x="2114612" y="2109160"/>
                    <a:pt x="2205411" y="2220340"/>
                  </a:cubicBezTo>
                  <a:cubicBezTo>
                    <a:pt x="2229746" y="2250129"/>
                    <a:pt x="2252855" y="2280941"/>
                    <a:pt x="2275759" y="2311821"/>
                  </a:cubicBezTo>
                  <a:cubicBezTo>
                    <a:pt x="2340722" y="2399551"/>
                    <a:pt x="2349720" y="2493485"/>
                    <a:pt x="2298936" y="2589737"/>
                  </a:cubicBezTo>
                  <a:cubicBezTo>
                    <a:pt x="2269760" y="2645089"/>
                    <a:pt x="2233700" y="2696691"/>
                    <a:pt x="2200912" y="2750134"/>
                  </a:cubicBezTo>
                  <a:cubicBezTo>
                    <a:pt x="2180802" y="2782922"/>
                    <a:pt x="2159943" y="2815233"/>
                    <a:pt x="2141470" y="2848908"/>
                  </a:cubicBezTo>
                  <a:cubicBezTo>
                    <a:pt x="2091163" y="2940524"/>
                    <a:pt x="2087073" y="3035140"/>
                    <a:pt x="2129405" y="3130505"/>
                  </a:cubicBezTo>
                  <a:cubicBezTo>
                    <a:pt x="2156194" y="3191038"/>
                    <a:pt x="2185847" y="3250343"/>
                    <a:pt x="2214477" y="3310057"/>
                  </a:cubicBezTo>
                  <a:cubicBezTo>
                    <a:pt x="2241403" y="3366227"/>
                    <a:pt x="2268193" y="3422737"/>
                    <a:pt x="2277804" y="3484769"/>
                  </a:cubicBezTo>
                  <a:cubicBezTo>
                    <a:pt x="2282848" y="3517489"/>
                    <a:pt x="2281826" y="3551232"/>
                    <a:pt x="2282371" y="3584497"/>
                  </a:cubicBezTo>
                  <a:cubicBezTo>
                    <a:pt x="2282439" y="3589882"/>
                    <a:pt x="2277122" y="3599017"/>
                    <a:pt x="2272692" y="3600176"/>
                  </a:cubicBezTo>
                  <a:cubicBezTo>
                    <a:pt x="2233155" y="3610332"/>
                    <a:pt x="2193209" y="3619126"/>
                    <a:pt x="2151968" y="3628601"/>
                  </a:cubicBezTo>
                  <a:cubicBezTo>
                    <a:pt x="2153536" y="3608765"/>
                    <a:pt x="2155785" y="3591246"/>
                    <a:pt x="2156262" y="3573727"/>
                  </a:cubicBezTo>
                  <a:cubicBezTo>
                    <a:pt x="2158784" y="3483201"/>
                    <a:pt x="2133904" y="3398742"/>
                    <a:pt x="2096889" y="3317419"/>
                  </a:cubicBezTo>
                  <a:cubicBezTo>
                    <a:pt x="2069281" y="3256682"/>
                    <a:pt x="2039424" y="3196900"/>
                    <a:pt x="2012089" y="3136027"/>
                  </a:cubicBezTo>
                  <a:cubicBezTo>
                    <a:pt x="1989935" y="3086742"/>
                    <a:pt x="1974870" y="3035481"/>
                    <a:pt x="1979983" y="2980266"/>
                  </a:cubicBezTo>
                  <a:cubicBezTo>
                    <a:pt x="1983391" y="2942910"/>
                    <a:pt x="1993684" y="2907122"/>
                    <a:pt x="2012021" y="2875084"/>
                  </a:cubicBezTo>
                  <a:cubicBezTo>
                    <a:pt x="2042833" y="2821096"/>
                    <a:pt x="2076984" y="2769016"/>
                    <a:pt x="2109363" y="2715982"/>
                  </a:cubicBezTo>
                  <a:cubicBezTo>
                    <a:pt x="2134654" y="2674605"/>
                    <a:pt x="2161784" y="2634046"/>
                    <a:pt x="2184143" y="2591100"/>
                  </a:cubicBezTo>
                  <a:cubicBezTo>
                    <a:pt x="2235472" y="2492463"/>
                    <a:pt x="2227565" y="2397097"/>
                    <a:pt x="2161170" y="2307390"/>
                  </a:cubicBezTo>
                  <a:cubicBezTo>
                    <a:pt x="2135540" y="2272829"/>
                    <a:pt x="2108682" y="2239155"/>
                    <a:pt x="2083119" y="2204526"/>
                  </a:cubicBezTo>
                  <a:cubicBezTo>
                    <a:pt x="2051762" y="2161921"/>
                    <a:pt x="2031176" y="2114613"/>
                    <a:pt x="2023064" y="2061989"/>
                  </a:cubicBezTo>
                  <a:cubicBezTo>
                    <a:pt x="2018361" y="2031313"/>
                    <a:pt x="1997706" y="2017271"/>
                    <a:pt x="1967849" y="2024224"/>
                  </a:cubicBezTo>
                  <a:cubicBezTo>
                    <a:pt x="1938810" y="2030973"/>
                    <a:pt x="1910248" y="2039494"/>
                    <a:pt x="1881209" y="2045969"/>
                  </a:cubicBezTo>
                  <a:cubicBezTo>
                    <a:pt x="1830152" y="2057421"/>
                    <a:pt x="1779708" y="2052445"/>
                    <a:pt x="1729878" y="2037994"/>
                  </a:cubicBezTo>
                  <a:cubicBezTo>
                    <a:pt x="1711950" y="2032813"/>
                    <a:pt x="1693954" y="2027633"/>
                    <a:pt x="1675754" y="2023406"/>
                  </a:cubicBezTo>
                  <a:cubicBezTo>
                    <a:pt x="1652372" y="2017953"/>
                    <a:pt x="1627968" y="2031041"/>
                    <a:pt x="1624901" y="2054763"/>
                  </a:cubicBezTo>
                  <a:cubicBezTo>
                    <a:pt x="1613926" y="2141062"/>
                    <a:pt x="1564641" y="2206639"/>
                    <a:pt x="1512494" y="2271193"/>
                  </a:cubicBezTo>
                  <a:cubicBezTo>
                    <a:pt x="1481205" y="2309912"/>
                    <a:pt x="1452439" y="2350335"/>
                    <a:pt x="1438260" y="2399006"/>
                  </a:cubicBezTo>
                  <a:cubicBezTo>
                    <a:pt x="1418969" y="2465264"/>
                    <a:pt x="1428853" y="2529409"/>
                    <a:pt x="1460823" y="2588510"/>
                  </a:cubicBezTo>
                  <a:cubicBezTo>
                    <a:pt x="1491294" y="2644884"/>
                    <a:pt x="1527559" y="2698191"/>
                    <a:pt x="1561369" y="2752792"/>
                  </a:cubicBezTo>
                  <a:cubicBezTo>
                    <a:pt x="1581615" y="2785513"/>
                    <a:pt x="1602815" y="2817619"/>
                    <a:pt x="1622311" y="2850748"/>
                  </a:cubicBezTo>
                  <a:cubicBezTo>
                    <a:pt x="1675345" y="2940865"/>
                    <a:pt x="1681820" y="3033845"/>
                    <a:pt x="1637239" y="3129278"/>
                  </a:cubicBezTo>
                  <a:cubicBezTo>
                    <a:pt x="1610041" y="3187493"/>
                    <a:pt x="1582365" y="3245435"/>
                    <a:pt x="1555234" y="3303649"/>
                  </a:cubicBezTo>
                  <a:cubicBezTo>
                    <a:pt x="1526059" y="3366227"/>
                    <a:pt x="1501314" y="3430644"/>
                    <a:pt x="1494566" y="3499698"/>
                  </a:cubicBezTo>
                  <a:cubicBezTo>
                    <a:pt x="1490544" y="3541143"/>
                    <a:pt x="1493816" y="3583270"/>
                    <a:pt x="1493816" y="3627033"/>
                  </a:cubicBezTo>
                  <a:cubicBezTo>
                    <a:pt x="1477933" y="3624034"/>
                    <a:pt x="1461777" y="3621239"/>
                    <a:pt x="1445758" y="3617762"/>
                  </a:cubicBezTo>
                  <a:cubicBezTo>
                    <a:pt x="1424490" y="3613127"/>
                    <a:pt x="1403563" y="3607197"/>
                    <a:pt x="1382158" y="3603311"/>
                  </a:cubicBezTo>
                  <a:cubicBezTo>
                    <a:pt x="1368934" y="3600925"/>
                    <a:pt x="1363685" y="3594245"/>
                    <a:pt x="1363072" y="3581430"/>
                  </a:cubicBezTo>
                  <a:cubicBezTo>
                    <a:pt x="1361231" y="3544347"/>
                    <a:pt x="1362526" y="3507741"/>
                    <a:pt x="1370911" y="3471272"/>
                  </a:cubicBezTo>
                  <a:cubicBezTo>
                    <a:pt x="1386521" y="3403582"/>
                    <a:pt x="1416924" y="3341959"/>
                    <a:pt x="1446644" y="3279927"/>
                  </a:cubicBezTo>
                  <a:cubicBezTo>
                    <a:pt x="1472412" y="3226144"/>
                    <a:pt x="1498451" y="3172360"/>
                    <a:pt x="1521560" y="3117417"/>
                  </a:cubicBezTo>
                  <a:cubicBezTo>
                    <a:pt x="1558915" y="3028459"/>
                    <a:pt x="1553530" y="2939911"/>
                    <a:pt x="1507654" y="2855588"/>
                  </a:cubicBezTo>
                  <a:cubicBezTo>
                    <a:pt x="1479433" y="2803713"/>
                    <a:pt x="1446372" y="2754360"/>
                    <a:pt x="1414538" y="2704530"/>
                  </a:cubicBezTo>
                  <a:cubicBezTo>
                    <a:pt x="1385362" y="2658926"/>
                    <a:pt x="1355233" y="2614005"/>
                    <a:pt x="1334987" y="2563357"/>
                  </a:cubicBezTo>
                  <a:cubicBezTo>
                    <a:pt x="1302335" y="2481556"/>
                    <a:pt x="1309152" y="2403300"/>
                    <a:pt x="1358232" y="2330635"/>
                  </a:cubicBezTo>
                  <a:cubicBezTo>
                    <a:pt x="1389316" y="2284554"/>
                    <a:pt x="1424831" y="2241404"/>
                    <a:pt x="1457892" y="2196618"/>
                  </a:cubicBezTo>
                  <a:cubicBezTo>
                    <a:pt x="1508676" y="2127974"/>
                    <a:pt x="1535466" y="2051695"/>
                    <a:pt x="1530013" y="1965532"/>
                  </a:cubicBezTo>
                  <a:cubicBezTo>
                    <a:pt x="1526263" y="1906295"/>
                    <a:pt x="1508881" y="1850398"/>
                    <a:pt x="1486386" y="1795933"/>
                  </a:cubicBezTo>
                  <a:cubicBezTo>
                    <a:pt x="1458574" y="1728652"/>
                    <a:pt x="1426467" y="1663008"/>
                    <a:pt x="1402404" y="1594432"/>
                  </a:cubicBezTo>
                  <a:cubicBezTo>
                    <a:pt x="1339827" y="1415902"/>
                    <a:pt x="1369070" y="1249030"/>
                    <a:pt x="1474797" y="1094018"/>
                  </a:cubicBezTo>
                  <a:cubicBezTo>
                    <a:pt x="1482500" y="1082702"/>
                    <a:pt x="1491771" y="1072477"/>
                    <a:pt x="1498860" y="1060889"/>
                  </a:cubicBezTo>
                  <a:cubicBezTo>
                    <a:pt x="1501996" y="1055776"/>
                    <a:pt x="1501655" y="1048551"/>
                    <a:pt x="1502882" y="1042279"/>
                  </a:cubicBezTo>
                  <a:cubicBezTo>
                    <a:pt x="1496611" y="1043370"/>
                    <a:pt x="1488908" y="1042484"/>
                    <a:pt x="1484341" y="1045892"/>
                  </a:cubicBezTo>
                  <a:cubicBezTo>
                    <a:pt x="1442691" y="1077045"/>
                    <a:pt x="1406494" y="1113787"/>
                    <a:pt x="1376023" y="1155982"/>
                  </a:cubicBezTo>
                  <a:cubicBezTo>
                    <a:pt x="1304653" y="1254892"/>
                    <a:pt x="1269342" y="1365186"/>
                    <a:pt x="1273841" y="1487478"/>
                  </a:cubicBezTo>
                  <a:cubicBezTo>
                    <a:pt x="1276432" y="1558099"/>
                    <a:pt x="1296677" y="1624630"/>
                    <a:pt x="1323603" y="1689524"/>
                  </a:cubicBezTo>
                  <a:cubicBezTo>
                    <a:pt x="1348552" y="1749716"/>
                    <a:pt x="1375410" y="1809430"/>
                    <a:pt x="1395519" y="1871258"/>
                  </a:cubicBezTo>
                  <a:cubicBezTo>
                    <a:pt x="1424695" y="1960897"/>
                    <a:pt x="1422990" y="2050059"/>
                    <a:pt x="1370297" y="2132541"/>
                  </a:cubicBezTo>
                  <a:cubicBezTo>
                    <a:pt x="1350733" y="2163217"/>
                    <a:pt x="1328170" y="2191983"/>
                    <a:pt x="1306561" y="2221295"/>
                  </a:cubicBezTo>
                  <a:cubicBezTo>
                    <a:pt x="1284339" y="2251425"/>
                    <a:pt x="1260549" y="2280464"/>
                    <a:pt x="1239212" y="2311275"/>
                  </a:cubicBezTo>
                  <a:cubicBezTo>
                    <a:pt x="1177385" y="2400710"/>
                    <a:pt x="1169955" y="2496212"/>
                    <a:pt x="1217944" y="2592804"/>
                  </a:cubicBezTo>
                  <a:cubicBezTo>
                    <a:pt x="1246847" y="2651019"/>
                    <a:pt x="1283998" y="2705144"/>
                    <a:pt x="1317195" y="2761245"/>
                  </a:cubicBezTo>
                  <a:cubicBezTo>
                    <a:pt x="1338804" y="2797783"/>
                    <a:pt x="1361436" y="2833843"/>
                    <a:pt x="1380795" y="2871539"/>
                  </a:cubicBezTo>
                  <a:cubicBezTo>
                    <a:pt x="1416378" y="2941001"/>
                    <a:pt x="1421491" y="3013395"/>
                    <a:pt x="1389520" y="3085311"/>
                  </a:cubicBezTo>
                  <a:cubicBezTo>
                    <a:pt x="1362458" y="3146252"/>
                    <a:pt x="1332260" y="3205830"/>
                    <a:pt x="1302403" y="3265544"/>
                  </a:cubicBezTo>
                  <a:cubicBezTo>
                    <a:pt x="1271592" y="3327099"/>
                    <a:pt x="1239826" y="3388313"/>
                    <a:pt x="1226942" y="3456616"/>
                  </a:cubicBezTo>
                  <a:cubicBezTo>
                    <a:pt x="1221012" y="3488109"/>
                    <a:pt x="1219853" y="3520557"/>
                    <a:pt x="1216376" y="3554231"/>
                  </a:cubicBezTo>
                  <a:cubicBezTo>
                    <a:pt x="1180657" y="3540052"/>
                    <a:pt x="1142620" y="3525260"/>
                    <a:pt x="1104992" y="3509445"/>
                  </a:cubicBezTo>
                  <a:cubicBezTo>
                    <a:pt x="1101379" y="3507946"/>
                    <a:pt x="1097766" y="3499493"/>
                    <a:pt x="1098584" y="3495130"/>
                  </a:cubicBezTo>
                  <a:cubicBezTo>
                    <a:pt x="1105401" y="3459002"/>
                    <a:pt x="1108195" y="3420965"/>
                    <a:pt x="1122033" y="3387563"/>
                  </a:cubicBezTo>
                  <a:cubicBezTo>
                    <a:pt x="1147596" y="3325599"/>
                    <a:pt x="1179839" y="3266362"/>
                    <a:pt x="1209083" y="3205830"/>
                  </a:cubicBezTo>
                  <a:cubicBezTo>
                    <a:pt x="1229328" y="3163975"/>
                    <a:pt x="1251005" y="3122734"/>
                    <a:pt x="1269069" y="3079994"/>
                  </a:cubicBezTo>
                  <a:cubicBezTo>
                    <a:pt x="1301040" y="3004260"/>
                    <a:pt x="1297154" y="2927981"/>
                    <a:pt x="1260549" y="2855384"/>
                  </a:cubicBezTo>
                  <a:cubicBezTo>
                    <a:pt x="1235122" y="2804940"/>
                    <a:pt x="1203902" y="2757360"/>
                    <a:pt x="1175204" y="2708552"/>
                  </a:cubicBezTo>
                  <a:cubicBezTo>
                    <a:pt x="1153390" y="2671537"/>
                    <a:pt x="1130145" y="2635273"/>
                    <a:pt x="1109832" y="2597372"/>
                  </a:cubicBezTo>
                  <a:cubicBezTo>
                    <a:pt x="1055434" y="2495803"/>
                    <a:pt x="1065523" y="2398938"/>
                    <a:pt x="1134440" y="2307526"/>
                  </a:cubicBezTo>
                  <a:cubicBezTo>
                    <a:pt x="1172545" y="2257014"/>
                    <a:pt x="1211673" y="2207252"/>
                    <a:pt x="1248619" y="2155855"/>
                  </a:cubicBezTo>
                  <a:cubicBezTo>
                    <a:pt x="1275682" y="2118226"/>
                    <a:pt x="1295450" y="2076576"/>
                    <a:pt x="1302199" y="2030018"/>
                  </a:cubicBezTo>
                  <a:cubicBezTo>
                    <a:pt x="1309629" y="1978620"/>
                    <a:pt x="1305811" y="1927427"/>
                    <a:pt x="1291087" y="1878211"/>
                  </a:cubicBezTo>
                  <a:cubicBezTo>
                    <a:pt x="1272273" y="1815361"/>
                    <a:pt x="1249710" y="1753601"/>
                    <a:pt x="1227351" y="1691910"/>
                  </a:cubicBezTo>
                  <a:cubicBezTo>
                    <a:pt x="1196949" y="1607792"/>
                    <a:pt x="1183588" y="1521834"/>
                    <a:pt x="1192859" y="1432535"/>
                  </a:cubicBezTo>
                  <a:cubicBezTo>
                    <a:pt x="1204106" y="1324354"/>
                    <a:pt x="1246370" y="1228920"/>
                    <a:pt x="1310992" y="1142621"/>
                  </a:cubicBezTo>
                  <a:cubicBezTo>
                    <a:pt x="1324557" y="1124557"/>
                    <a:pt x="1338327" y="1106697"/>
                    <a:pt x="1352029" y="1088769"/>
                  </a:cubicBezTo>
                  <a:cubicBezTo>
                    <a:pt x="1350938" y="1087406"/>
                    <a:pt x="1349847" y="1086111"/>
                    <a:pt x="1348757" y="1084747"/>
                  </a:cubicBezTo>
                  <a:cubicBezTo>
                    <a:pt x="1332397" y="1095927"/>
                    <a:pt x="1314878" y="1105811"/>
                    <a:pt x="1299881" y="1118558"/>
                  </a:cubicBezTo>
                  <a:cubicBezTo>
                    <a:pt x="1204447" y="1199881"/>
                    <a:pt x="1145551" y="1303359"/>
                    <a:pt x="1118557" y="1425105"/>
                  </a:cubicBezTo>
                  <a:cubicBezTo>
                    <a:pt x="1093062" y="1540034"/>
                    <a:pt x="1111672" y="1650942"/>
                    <a:pt x="1150050" y="1760282"/>
                  </a:cubicBezTo>
                  <a:cubicBezTo>
                    <a:pt x="1168455" y="1812634"/>
                    <a:pt x="1185769" y="1865532"/>
                    <a:pt x="1199675" y="1919247"/>
                  </a:cubicBezTo>
                  <a:cubicBezTo>
                    <a:pt x="1221148" y="2002138"/>
                    <a:pt x="1197903" y="2076099"/>
                    <a:pt x="1147460" y="2143039"/>
                  </a:cubicBezTo>
                  <a:cubicBezTo>
                    <a:pt x="1110581" y="2191983"/>
                    <a:pt x="1073158" y="2240518"/>
                    <a:pt x="1037302" y="2290143"/>
                  </a:cubicBezTo>
                  <a:cubicBezTo>
                    <a:pt x="1008126" y="2330566"/>
                    <a:pt x="984813" y="2374398"/>
                    <a:pt x="975679" y="2424160"/>
                  </a:cubicBezTo>
                  <a:cubicBezTo>
                    <a:pt x="964704" y="2484078"/>
                    <a:pt x="974929" y="2541952"/>
                    <a:pt x="1002060" y="2595190"/>
                  </a:cubicBezTo>
                  <a:cubicBezTo>
                    <a:pt x="1032598" y="2655041"/>
                    <a:pt x="1068250" y="2712233"/>
                    <a:pt x="1101583" y="2770584"/>
                  </a:cubicBezTo>
                  <a:cubicBezTo>
                    <a:pt x="1115626" y="2795192"/>
                    <a:pt x="1129736" y="2819732"/>
                    <a:pt x="1143302" y="2844613"/>
                  </a:cubicBezTo>
                  <a:cubicBezTo>
                    <a:pt x="1183929" y="2919120"/>
                    <a:pt x="1186587" y="2995262"/>
                    <a:pt x="1150186" y="3071814"/>
                  </a:cubicBezTo>
                  <a:cubicBezTo>
                    <a:pt x="1121556" y="3132073"/>
                    <a:pt x="1090949" y="3191379"/>
                    <a:pt x="1061433" y="3251229"/>
                  </a:cubicBezTo>
                  <a:cubicBezTo>
                    <a:pt x="1034098" y="3306581"/>
                    <a:pt x="1008331" y="3362546"/>
                    <a:pt x="998174" y="3424237"/>
                  </a:cubicBezTo>
                  <a:cubicBezTo>
                    <a:pt x="996470" y="3434598"/>
                    <a:pt x="995447" y="3445096"/>
                    <a:pt x="993811" y="3458184"/>
                  </a:cubicBezTo>
                  <a:cubicBezTo>
                    <a:pt x="960205" y="3439438"/>
                    <a:pt x="928235" y="3422055"/>
                    <a:pt x="896878" y="3403650"/>
                  </a:cubicBezTo>
                  <a:cubicBezTo>
                    <a:pt x="893674" y="3401742"/>
                    <a:pt x="892583" y="3393221"/>
                    <a:pt x="893265" y="3388176"/>
                  </a:cubicBezTo>
                  <a:cubicBezTo>
                    <a:pt x="901104" y="3331257"/>
                    <a:pt x="928371" y="3282245"/>
                    <a:pt x="956456" y="3233437"/>
                  </a:cubicBezTo>
                  <a:cubicBezTo>
                    <a:pt x="987744" y="3179108"/>
                    <a:pt x="1021419" y="3125870"/>
                    <a:pt x="1048413" y="3069496"/>
                  </a:cubicBezTo>
                  <a:cubicBezTo>
                    <a:pt x="1086314" y="2990422"/>
                    <a:pt x="1076702" y="2912235"/>
                    <a:pt x="1030962" y="2838069"/>
                  </a:cubicBezTo>
                  <a:cubicBezTo>
                    <a:pt x="1029394" y="2835547"/>
                    <a:pt x="1027486" y="2833229"/>
                    <a:pt x="1025509" y="2830980"/>
                  </a:cubicBezTo>
                  <a:cubicBezTo>
                    <a:pt x="1025032" y="2830435"/>
                    <a:pt x="1023668" y="2830571"/>
                    <a:pt x="1022714" y="2830366"/>
                  </a:cubicBezTo>
                  <a:cubicBezTo>
                    <a:pt x="1025236" y="2848294"/>
                    <a:pt x="1028917" y="2866086"/>
                    <a:pt x="1030076" y="2884014"/>
                  </a:cubicBezTo>
                  <a:cubicBezTo>
                    <a:pt x="1033893" y="2943523"/>
                    <a:pt x="1014125" y="2996966"/>
                    <a:pt x="983109" y="3045978"/>
                  </a:cubicBezTo>
                  <a:cubicBezTo>
                    <a:pt x="955024" y="3090423"/>
                    <a:pt x="923599" y="3132755"/>
                    <a:pt x="893470" y="3175905"/>
                  </a:cubicBezTo>
                  <a:cubicBezTo>
                    <a:pt x="860681" y="3222940"/>
                    <a:pt x="829120" y="3270452"/>
                    <a:pt x="815827" y="3327440"/>
                  </a:cubicBezTo>
                  <a:cubicBezTo>
                    <a:pt x="814260" y="3334120"/>
                    <a:pt x="812692" y="3340800"/>
                    <a:pt x="810374" y="3350753"/>
                  </a:cubicBezTo>
                  <a:cubicBezTo>
                    <a:pt x="765725" y="3317692"/>
                    <a:pt x="723257" y="3286199"/>
                    <a:pt x="680380" y="3254433"/>
                  </a:cubicBezTo>
                  <a:cubicBezTo>
                    <a:pt x="701580" y="3218032"/>
                    <a:pt x="724620" y="3186743"/>
                    <a:pt x="755159" y="3161862"/>
                  </a:cubicBezTo>
                  <a:cubicBezTo>
                    <a:pt x="763475" y="3155045"/>
                    <a:pt x="764566" y="3150819"/>
                    <a:pt x="757613" y="3142639"/>
                  </a:cubicBezTo>
                  <a:cubicBezTo>
                    <a:pt x="743911" y="3126483"/>
                    <a:pt x="731164" y="3109578"/>
                    <a:pt x="715349" y="3089605"/>
                  </a:cubicBezTo>
                  <a:cubicBezTo>
                    <a:pt x="697217" y="3106170"/>
                    <a:pt x="678403" y="3121303"/>
                    <a:pt x="662179" y="3138822"/>
                  </a:cubicBezTo>
                  <a:cubicBezTo>
                    <a:pt x="645751" y="3156545"/>
                    <a:pt x="631845" y="3176586"/>
                    <a:pt x="615008" y="3198059"/>
                  </a:cubicBezTo>
                  <a:cubicBezTo>
                    <a:pt x="580651" y="3165066"/>
                    <a:pt x="546159" y="3131937"/>
                    <a:pt x="511189" y="3098331"/>
                  </a:cubicBezTo>
                  <a:cubicBezTo>
                    <a:pt x="549295" y="3051295"/>
                    <a:pt x="582628" y="3001329"/>
                    <a:pt x="645001" y="2981356"/>
                  </a:cubicBezTo>
                  <a:cubicBezTo>
                    <a:pt x="631231" y="2956407"/>
                    <a:pt x="617939" y="2932344"/>
                    <a:pt x="603896" y="2906986"/>
                  </a:cubicBezTo>
                  <a:cubicBezTo>
                    <a:pt x="535048" y="2925255"/>
                    <a:pt x="494693" y="2978970"/>
                    <a:pt x="448817" y="3031118"/>
                  </a:cubicBezTo>
                  <a:cubicBezTo>
                    <a:pt x="418550" y="2994103"/>
                    <a:pt x="389034" y="2957975"/>
                    <a:pt x="358904" y="2921096"/>
                  </a:cubicBezTo>
                  <a:cubicBezTo>
                    <a:pt x="394351" y="2888785"/>
                    <a:pt x="426799" y="2855861"/>
                    <a:pt x="462995" y="2827776"/>
                  </a:cubicBezTo>
                  <a:cubicBezTo>
                    <a:pt x="481809" y="2813120"/>
                    <a:pt x="507031" y="2806440"/>
                    <a:pt x="529799" y="2797169"/>
                  </a:cubicBezTo>
                  <a:cubicBezTo>
                    <a:pt x="542819" y="2791920"/>
                    <a:pt x="552839" y="2794715"/>
                    <a:pt x="556929" y="2810734"/>
                  </a:cubicBezTo>
                  <a:cubicBezTo>
                    <a:pt x="559792" y="2821845"/>
                    <a:pt x="565587" y="2832275"/>
                    <a:pt x="570086" y="2842977"/>
                  </a:cubicBezTo>
                  <a:cubicBezTo>
                    <a:pt x="584537" y="2877674"/>
                    <a:pt x="601170" y="2887081"/>
                    <a:pt x="638184" y="2884900"/>
                  </a:cubicBezTo>
                  <a:cubicBezTo>
                    <a:pt x="721075" y="2880060"/>
                    <a:pt x="794218" y="2847681"/>
                    <a:pt x="862385" y="2803645"/>
                  </a:cubicBezTo>
                  <a:cubicBezTo>
                    <a:pt x="895378" y="2782309"/>
                    <a:pt x="924895" y="2755587"/>
                    <a:pt x="956251" y="2731661"/>
                  </a:cubicBezTo>
                  <a:cubicBezTo>
                    <a:pt x="965658" y="2724503"/>
                    <a:pt x="965931" y="2718095"/>
                    <a:pt x="960546" y="2707530"/>
                  </a:cubicBezTo>
                  <a:cubicBezTo>
                    <a:pt x="940709" y="2668334"/>
                    <a:pt x="921009" y="2628933"/>
                    <a:pt x="903490" y="2588646"/>
                  </a:cubicBezTo>
                  <a:cubicBezTo>
                    <a:pt x="860818" y="2490759"/>
                    <a:pt x="871452" y="2398256"/>
                    <a:pt x="935051" y="2312230"/>
                  </a:cubicBezTo>
                  <a:cubicBezTo>
                    <a:pt x="975679" y="2257287"/>
                    <a:pt x="1017056" y="2202890"/>
                    <a:pt x="1057002" y="2147402"/>
                  </a:cubicBezTo>
                  <a:cubicBezTo>
                    <a:pt x="1081679" y="2113182"/>
                    <a:pt x="1102265" y="2076304"/>
                    <a:pt x="1110172" y="2034313"/>
                  </a:cubicBezTo>
                  <a:cubicBezTo>
                    <a:pt x="1119307" y="1985710"/>
                    <a:pt x="1114058" y="1937175"/>
                    <a:pt x="1102060" y="1889867"/>
                  </a:cubicBezTo>
                  <a:cubicBezTo>
                    <a:pt x="1087200" y="1831175"/>
                    <a:pt x="1068454" y="1773438"/>
                    <a:pt x="1052912" y="1714883"/>
                  </a:cubicBezTo>
                  <a:cubicBezTo>
                    <a:pt x="1010240" y="1554213"/>
                    <a:pt x="1037779" y="1404041"/>
                    <a:pt x="1123669" y="1263617"/>
                  </a:cubicBezTo>
                  <a:cubicBezTo>
                    <a:pt x="1142893" y="1232192"/>
                    <a:pt x="1165592" y="1202813"/>
                    <a:pt x="1186656" y="1172478"/>
                  </a:cubicBezTo>
                  <a:cubicBezTo>
                    <a:pt x="1188632" y="1169615"/>
                    <a:pt x="1190473" y="1166684"/>
                    <a:pt x="1190609" y="1161094"/>
                  </a:cubicBezTo>
                  <a:cubicBezTo>
                    <a:pt x="1185088" y="1164366"/>
                    <a:pt x="1179089" y="1167025"/>
                    <a:pt x="1174113" y="1170979"/>
                  </a:cubicBezTo>
                  <a:cubicBezTo>
                    <a:pt x="1092176" y="1235260"/>
                    <a:pt x="1036893" y="1318765"/>
                    <a:pt x="999606" y="1414880"/>
                  </a:cubicBezTo>
                  <a:cubicBezTo>
                    <a:pt x="966749" y="1499543"/>
                    <a:pt x="957342" y="1586729"/>
                    <a:pt x="968317" y="1677118"/>
                  </a:cubicBezTo>
                  <a:cubicBezTo>
                    <a:pt x="976701" y="1746376"/>
                    <a:pt x="999197" y="1811816"/>
                    <a:pt x="1015625" y="1878960"/>
                  </a:cubicBezTo>
                  <a:cubicBezTo>
                    <a:pt x="1023396" y="1910726"/>
                    <a:pt x="1028440" y="1943310"/>
                    <a:pt x="1032598" y="1975826"/>
                  </a:cubicBezTo>
                  <a:cubicBezTo>
                    <a:pt x="1038733" y="2024292"/>
                    <a:pt x="1017738" y="2064988"/>
                    <a:pt x="990539" y="2102343"/>
                  </a:cubicBezTo>
                  <a:cubicBezTo>
                    <a:pt x="948208" y="2160422"/>
                    <a:pt x="903558" y="2216864"/>
                    <a:pt x="861227" y="2274942"/>
                  </a:cubicBezTo>
                  <a:cubicBezTo>
                    <a:pt x="829802" y="2318092"/>
                    <a:pt x="803285" y="2364241"/>
                    <a:pt x="794832" y="2418161"/>
                  </a:cubicBezTo>
                  <a:cubicBezTo>
                    <a:pt x="792514" y="2433021"/>
                    <a:pt x="794355" y="2448495"/>
                    <a:pt x="792582" y="2463492"/>
                  </a:cubicBezTo>
                  <a:cubicBezTo>
                    <a:pt x="791764" y="2470581"/>
                    <a:pt x="788765" y="2479239"/>
                    <a:pt x="783653" y="2483601"/>
                  </a:cubicBezTo>
                  <a:cubicBezTo>
                    <a:pt x="701443" y="2554222"/>
                    <a:pt x="606964" y="2594304"/>
                    <a:pt x="497760" y="2596895"/>
                  </a:cubicBezTo>
                  <a:cubicBezTo>
                    <a:pt x="495784" y="2596895"/>
                    <a:pt x="493875" y="2597508"/>
                    <a:pt x="489444" y="2598258"/>
                  </a:cubicBezTo>
                  <a:cubicBezTo>
                    <a:pt x="498647" y="2632750"/>
                    <a:pt x="507645" y="2666629"/>
                    <a:pt x="517597" y="2703985"/>
                  </a:cubicBezTo>
                  <a:cubicBezTo>
                    <a:pt x="422504" y="2707870"/>
                    <a:pt x="371515" y="2784013"/>
                    <a:pt x="301849" y="2835479"/>
                  </a:cubicBezTo>
                  <a:cubicBezTo>
                    <a:pt x="275332" y="2791170"/>
                    <a:pt x="249837" y="2748566"/>
                    <a:pt x="222979" y="2703712"/>
                  </a:cubicBezTo>
                  <a:cubicBezTo>
                    <a:pt x="273968" y="2695260"/>
                    <a:pt x="306211" y="2662130"/>
                    <a:pt x="340227" y="2632137"/>
                  </a:cubicBezTo>
                  <a:cubicBezTo>
                    <a:pt x="380377" y="2596758"/>
                    <a:pt x="425026" y="2573582"/>
                    <a:pt x="480173" y="2576172"/>
                  </a:cubicBezTo>
                  <a:cubicBezTo>
                    <a:pt x="482082" y="2576240"/>
                    <a:pt x="483991" y="2575422"/>
                    <a:pt x="486990" y="2574809"/>
                  </a:cubicBezTo>
                  <a:cubicBezTo>
                    <a:pt x="482423" y="2549655"/>
                    <a:pt x="478128" y="2524842"/>
                    <a:pt x="473493" y="2500166"/>
                  </a:cubicBezTo>
                  <a:cubicBezTo>
                    <a:pt x="467971" y="2471058"/>
                    <a:pt x="467835" y="2470718"/>
                    <a:pt x="437637" y="2472081"/>
                  </a:cubicBezTo>
                  <a:cubicBezTo>
                    <a:pt x="383717" y="2474467"/>
                    <a:pt x="338727" y="2498052"/>
                    <a:pt x="297350" y="2530841"/>
                  </a:cubicBezTo>
                  <a:cubicBezTo>
                    <a:pt x="274786" y="2548769"/>
                    <a:pt x="251132" y="2565333"/>
                    <a:pt x="227956" y="2582443"/>
                  </a:cubicBezTo>
                  <a:cubicBezTo>
                    <a:pt x="225502" y="2584216"/>
                    <a:pt x="222775" y="2585579"/>
                    <a:pt x="220048" y="2586942"/>
                  </a:cubicBezTo>
                  <a:cubicBezTo>
                    <a:pt x="179762" y="2607256"/>
                    <a:pt x="173081" y="2605143"/>
                    <a:pt x="155971" y="2564652"/>
                  </a:cubicBezTo>
                  <a:cubicBezTo>
                    <a:pt x="142747" y="2533499"/>
                    <a:pt x="130341" y="2501938"/>
                    <a:pt x="117662" y="2470581"/>
                  </a:cubicBezTo>
                  <a:cubicBezTo>
                    <a:pt x="116230" y="2466968"/>
                    <a:pt x="115344" y="2463083"/>
                    <a:pt x="113844" y="2457970"/>
                  </a:cubicBezTo>
                  <a:cubicBezTo>
                    <a:pt x="175876" y="2461447"/>
                    <a:pt x="224956" y="2433021"/>
                    <a:pt x="272673" y="2400233"/>
                  </a:cubicBezTo>
                  <a:cubicBezTo>
                    <a:pt x="309688" y="2374739"/>
                    <a:pt x="346021" y="2347335"/>
                    <a:pt x="390534" y="2335747"/>
                  </a:cubicBezTo>
                  <a:cubicBezTo>
                    <a:pt x="411393" y="2330294"/>
                    <a:pt x="432934" y="2327772"/>
                    <a:pt x="456724" y="2323477"/>
                  </a:cubicBezTo>
                  <a:lnTo>
                    <a:pt x="456724" y="2204662"/>
                  </a:lnTo>
                  <a:cubicBezTo>
                    <a:pt x="430889" y="2201663"/>
                    <a:pt x="404781" y="2205412"/>
                    <a:pt x="378809" y="2212092"/>
                  </a:cubicBezTo>
                  <a:cubicBezTo>
                    <a:pt x="331365" y="2224294"/>
                    <a:pt x="290942" y="2250198"/>
                    <a:pt x="250587" y="2276442"/>
                  </a:cubicBezTo>
                  <a:cubicBezTo>
                    <a:pt x="214527" y="2299823"/>
                    <a:pt x="178535" y="2323682"/>
                    <a:pt x="135521" y="2333020"/>
                  </a:cubicBezTo>
                  <a:cubicBezTo>
                    <a:pt x="134022" y="2333361"/>
                    <a:pt x="132658" y="2334043"/>
                    <a:pt x="131159" y="2334384"/>
                  </a:cubicBezTo>
                  <a:cubicBezTo>
                    <a:pt x="76148" y="2345631"/>
                    <a:pt x="72262" y="2343382"/>
                    <a:pt x="58697" y="2289871"/>
                  </a:cubicBezTo>
                  <a:cubicBezTo>
                    <a:pt x="50790" y="2258582"/>
                    <a:pt x="43564" y="2227157"/>
                    <a:pt x="35589" y="2194028"/>
                  </a:cubicBezTo>
                  <a:cubicBezTo>
                    <a:pt x="53721" y="2194028"/>
                    <a:pt x="70149" y="2194369"/>
                    <a:pt x="86509" y="2194028"/>
                  </a:cubicBezTo>
                  <a:cubicBezTo>
                    <a:pt x="143360" y="2192596"/>
                    <a:pt x="193531" y="2170647"/>
                    <a:pt x="241930" y="2143107"/>
                  </a:cubicBezTo>
                  <a:cubicBezTo>
                    <a:pt x="279285" y="2121907"/>
                    <a:pt x="316573" y="2100367"/>
                    <a:pt x="354746" y="2080734"/>
                  </a:cubicBezTo>
                  <a:cubicBezTo>
                    <a:pt x="388898" y="2063147"/>
                    <a:pt x="426049" y="2055717"/>
                    <a:pt x="464359" y="2053263"/>
                  </a:cubicBezTo>
                  <a:cubicBezTo>
                    <a:pt x="468858" y="2052991"/>
                    <a:pt x="476015" y="2048287"/>
                    <a:pt x="476969" y="2044402"/>
                  </a:cubicBezTo>
                  <a:cubicBezTo>
                    <a:pt x="486922" y="2003160"/>
                    <a:pt x="495920" y="1961715"/>
                    <a:pt x="505122" y="1920338"/>
                  </a:cubicBezTo>
                  <a:cubicBezTo>
                    <a:pt x="505395" y="1918974"/>
                    <a:pt x="504850" y="1917407"/>
                    <a:pt x="504168" y="1912362"/>
                  </a:cubicBezTo>
                  <a:cubicBezTo>
                    <a:pt x="483377" y="1913862"/>
                    <a:pt x="462382" y="1914407"/>
                    <a:pt x="441727" y="1917066"/>
                  </a:cubicBezTo>
                  <a:cubicBezTo>
                    <a:pt x="379695" y="1925041"/>
                    <a:pt x="325571" y="1953535"/>
                    <a:pt x="272332" y="1984142"/>
                  </a:cubicBezTo>
                  <a:cubicBezTo>
                    <a:pt x="227206" y="2010114"/>
                    <a:pt x="182420" y="2036903"/>
                    <a:pt x="131295" y="2050332"/>
                  </a:cubicBezTo>
                  <a:cubicBezTo>
                    <a:pt x="92508" y="2060557"/>
                    <a:pt x="53585" y="2060830"/>
                    <a:pt x="12684" y="2055445"/>
                  </a:cubicBezTo>
                  <a:cubicBezTo>
                    <a:pt x="8867" y="2013045"/>
                    <a:pt x="5118" y="1971940"/>
                    <a:pt x="1573" y="1932812"/>
                  </a:cubicBezTo>
                  <a:cubicBezTo>
                    <a:pt x="35861" y="1930699"/>
                    <a:pt x="68581" y="1930426"/>
                    <a:pt x="100824" y="1926336"/>
                  </a:cubicBezTo>
                  <a:cubicBezTo>
                    <a:pt x="159925" y="1918906"/>
                    <a:pt x="212550" y="1892866"/>
                    <a:pt x="265107" y="1866418"/>
                  </a:cubicBezTo>
                  <a:cubicBezTo>
                    <a:pt x="313846" y="1841946"/>
                    <a:pt x="362858" y="1817815"/>
                    <a:pt x="413302" y="1797296"/>
                  </a:cubicBezTo>
                  <a:cubicBezTo>
                    <a:pt x="451952" y="1781550"/>
                    <a:pt x="493670" y="1777664"/>
                    <a:pt x="535661" y="1782027"/>
                  </a:cubicBezTo>
                  <a:cubicBezTo>
                    <a:pt x="543023" y="1782777"/>
                    <a:pt x="549840" y="1784140"/>
                    <a:pt x="554339" y="1774256"/>
                  </a:cubicBezTo>
                  <a:cubicBezTo>
                    <a:pt x="575675" y="1727902"/>
                    <a:pt x="597966" y="1681958"/>
                    <a:pt x="619847" y="1635877"/>
                  </a:cubicBezTo>
                  <a:cubicBezTo>
                    <a:pt x="620870" y="1633696"/>
                    <a:pt x="621211" y="1631174"/>
                    <a:pt x="622029" y="1628038"/>
                  </a:cubicBezTo>
                  <a:cubicBezTo>
                    <a:pt x="552703" y="1613927"/>
                    <a:pt x="484604" y="1617813"/>
                    <a:pt x="420186" y="1643375"/>
                  </a:cubicBezTo>
                  <a:cubicBezTo>
                    <a:pt x="360200" y="1667234"/>
                    <a:pt x="302803" y="1697636"/>
                    <a:pt x="244520" y="1725653"/>
                  </a:cubicBezTo>
                  <a:cubicBezTo>
                    <a:pt x="198303" y="1747875"/>
                    <a:pt x="151336" y="1768121"/>
                    <a:pt x="99802" y="1773165"/>
                  </a:cubicBezTo>
                  <a:cubicBezTo>
                    <a:pt x="70217" y="1776028"/>
                    <a:pt x="40292" y="1774529"/>
                    <a:pt x="10435" y="1775210"/>
                  </a:cubicBezTo>
                  <a:cubicBezTo>
                    <a:pt x="-199" y="1775415"/>
                    <a:pt x="-335" y="1768666"/>
                    <a:pt x="142" y="1761032"/>
                  </a:cubicBezTo>
                  <a:cubicBezTo>
                    <a:pt x="3346" y="1713042"/>
                    <a:pt x="4913" y="1664916"/>
                    <a:pt x="10026" y="1617199"/>
                  </a:cubicBezTo>
                  <a:cubicBezTo>
                    <a:pt x="20660" y="1518085"/>
                    <a:pt x="39610" y="1420401"/>
                    <a:pt x="66809" y="1324422"/>
                  </a:cubicBezTo>
                  <a:cubicBezTo>
                    <a:pt x="94962" y="1225035"/>
                    <a:pt x="130204" y="1128238"/>
                    <a:pt x="175126" y="1035258"/>
                  </a:cubicBezTo>
                  <a:cubicBezTo>
                    <a:pt x="327002" y="720804"/>
                    <a:pt x="550726" y="469882"/>
                    <a:pt x="845139" y="282354"/>
                  </a:cubicBezTo>
                  <a:cubicBezTo>
                    <a:pt x="1028849" y="165380"/>
                    <a:pt x="1227828" y="85216"/>
                    <a:pt x="1440918" y="40089"/>
                  </a:cubicBezTo>
                  <a:cubicBezTo>
                    <a:pt x="1577389" y="10641"/>
                    <a:pt x="1715836" y="-2583"/>
                    <a:pt x="1855578" y="416"/>
                  </a:cubicBezTo>
                  <a:cubicBezTo>
                    <a:pt x="1987072" y="3279"/>
                    <a:pt x="2116862" y="19503"/>
                    <a:pt x="2245016" y="50246"/>
                  </a:cubicBezTo>
                  <a:cubicBezTo>
                    <a:pt x="2350061" y="75400"/>
                    <a:pt x="2452107" y="109006"/>
                    <a:pt x="2550949" y="152224"/>
                  </a:cubicBezTo>
                  <a:cubicBezTo>
                    <a:pt x="2637180" y="189920"/>
                    <a:pt x="2719799" y="234365"/>
                    <a:pt x="2799418" y="284740"/>
                  </a:cubicBezTo>
                  <a:cubicBezTo>
                    <a:pt x="2875219" y="332730"/>
                    <a:pt x="2946794" y="386241"/>
                    <a:pt x="3014621" y="444660"/>
                  </a:cubicBezTo>
                  <a:cubicBezTo>
                    <a:pt x="3077198" y="498580"/>
                    <a:pt x="3135412" y="556863"/>
                    <a:pt x="3190082" y="618963"/>
                  </a:cubicBezTo>
                  <a:cubicBezTo>
                    <a:pt x="3309920" y="754888"/>
                    <a:pt x="3407262" y="905264"/>
                    <a:pt x="3482450" y="1070023"/>
                  </a:cubicBezTo>
                  <a:cubicBezTo>
                    <a:pt x="3549118" y="1216105"/>
                    <a:pt x="3596289" y="1368254"/>
                    <a:pt x="3621306" y="1527014"/>
                  </a:cubicBezTo>
                  <a:cubicBezTo>
                    <a:pt x="3628464" y="1572414"/>
                    <a:pt x="3633508" y="1618154"/>
                    <a:pt x="3639711" y="1663689"/>
                  </a:cubicBezTo>
                  <a:cubicBezTo>
                    <a:pt x="3640257" y="1667575"/>
                    <a:pt x="3641756" y="1671324"/>
                    <a:pt x="3642779" y="1675141"/>
                  </a:cubicBezTo>
                  <a:lnTo>
                    <a:pt x="3642779" y="1775483"/>
                  </a:lnTo>
                  <a:cubicBezTo>
                    <a:pt x="3555661" y="1786867"/>
                    <a:pt x="3475497" y="1764713"/>
                    <a:pt x="3398741" y="1725517"/>
                  </a:cubicBezTo>
                  <a:cubicBezTo>
                    <a:pt x="3362749" y="1707111"/>
                    <a:pt x="3326757" y="1688638"/>
                    <a:pt x="3290560" y="1670574"/>
                  </a:cubicBezTo>
                  <a:cubicBezTo>
                    <a:pt x="3220008" y="1635264"/>
                    <a:pt x="3145774" y="1617063"/>
                    <a:pt x="3066496" y="1623130"/>
                  </a:cubicBezTo>
                  <a:cubicBezTo>
                    <a:pt x="3052180" y="1624221"/>
                    <a:pt x="3037934" y="1626675"/>
                    <a:pt x="3024028" y="1628447"/>
                  </a:cubicBezTo>
                  <a:cubicBezTo>
                    <a:pt x="3047272" y="1679163"/>
                    <a:pt x="3069359" y="1727834"/>
                    <a:pt x="3092126" y="1776233"/>
                  </a:cubicBezTo>
                  <a:cubicBezTo>
                    <a:pt x="3093762" y="1779641"/>
                    <a:pt x="3100647" y="1782027"/>
                    <a:pt x="3105214" y="1782300"/>
                  </a:cubicBezTo>
                  <a:cubicBezTo>
                    <a:pt x="3134390" y="1784276"/>
                    <a:pt x="3163974" y="1783254"/>
                    <a:pt x="3192809" y="1787549"/>
                  </a:cubicBezTo>
                  <a:cubicBezTo>
                    <a:pt x="3247138" y="1795592"/>
                    <a:pt x="3294787" y="1821973"/>
                    <a:pt x="3343117" y="1846445"/>
                  </a:cubicBezTo>
                  <a:cubicBezTo>
                    <a:pt x="3385449" y="1867849"/>
                    <a:pt x="3427644" y="1890071"/>
                    <a:pt x="3471680" y="1907590"/>
                  </a:cubicBezTo>
                  <a:cubicBezTo>
                    <a:pt x="3526350" y="1929336"/>
                    <a:pt x="3583883" y="1937311"/>
                    <a:pt x="3642779" y="1927632"/>
                  </a:cubicBezTo>
                  <a:lnTo>
                    <a:pt x="3642779" y="1982370"/>
                  </a:lnTo>
                  <a:close/>
                  <a:moveTo>
                    <a:pt x="973361" y="710443"/>
                  </a:moveTo>
                  <a:cubicBezTo>
                    <a:pt x="973361" y="713919"/>
                    <a:pt x="973020" y="715146"/>
                    <a:pt x="973361" y="715828"/>
                  </a:cubicBezTo>
                  <a:cubicBezTo>
                    <a:pt x="974929" y="718418"/>
                    <a:pt x="976633" y="720872"/>
                    <a:pt x="978474" y="723258"/>
                  </a:cubicBezTo>
                  <a:cubicBezTo>
                    <a:pt x="1053321" y="821214"/>
                    <a:pt x="1119170" y="924760"/>
                    <a:pt x="1171318" y="1036690"/>
                  </a:cubicBezTo>
                  <a:cubicBezTo>
                    <a:pt x="1184133" y="1064229"/>
                    <a:pt x="1191904" y="1066615"/>
                    <a:pt x="1219853" y="1052913"/>
                  </a:cubicBezTo>
                  <a:cubicBezTo>
                    <a:pt x="1385567" y="971931"/>
                    <a:pt x="1560756" y="926259"/>
                    <a:pt x="1744738" y="916102"/>
                  </a:cubicBezTo>
                  <a:cubicBezTo>
                    <a:pt x="1835809" y="911058"/>
                    <a:pt x="1926949" y="914398"/>
                    <a:pt x="2017406" y="928032"/>
                  </a:cubicBezTo>
                  <a:cubicBezTo>
                    <a:pt x="2158512" y="949231"/>
                    <a:pt x="2293346" y="990541"/>
                    <a:pt x="2421364" y="1053936"/>
                  </a:cubicBezTo>
                  <a:cubicBezTo>
                    <a:pt x="2446790" y="1066547"/>
                    <a:pt x="2455447" y="1063343"/>
                    <a:pt x="2467308" y="1037167"/>
                  </a:cubicBezTo>
                  <a:cubicBezTo>
                    <a:pt x="2514821" y="932599"/>
                    <a:pt x="2575762" y="836143"/>
                    <a:pt x="2644678" y="744526"/>
                  </a:cubicBezTo>
                  <a:cubicBezTo>
                    <a:pt x="2652381" y="734301"/>
                    <a:pt x="2659812" y="723803"/>
                    <a:pt x="2669832" y="710034"/>
                  </a:cubicBezTo>
                  <a:cubicBezTo>
                    <a:pt x="2541201" y="719304"/>
                    <a:pt x="2428453" y="758500"/>
                    <a:pt x="2326475" y="837574"/>
                  </a:cubicBezTo>
                  <a:cubicBezTo>
                    <a:pt x="2365126" y="728030"/>
                    <a:pt x="2416728" y="630074"/>
                    <a:pt x="2480601" y="534572"/>
                  </a:cubicBezTo>
                  <a:cubicBezTo>
                    <a:pt x="2318227" y="552159"/>
                    <a:pt x="2176372" y="605397"/>
                    <a:pt x="2060351" y="720191"/>
                  </a:cubicBezTo>
                  <a:cubicBezTo>
                    <a:pt x="2034243" y="651819"/>
                    <a:pt x="2009090" y="585629"/>
                    <a:pt x="1983527" y="519643"/>
                  </a:cubicBezTo>
                  <a:cubicBezTo>
                    <a:pt x="1979983" y="510577"/>
                    <a:pt x="1985163" y="506692"/>
                    <a:pt x="1990480" y="501988"/>
                  </a:cubicBezTo>
                  <a:cubicBezTo>
                    <a:pt x="2040515" y="457748"/>
                    <a:pt x="2090617" y="413508"/>
                    <a:pt x="2140584" y="369199"/>
                  </a:cubicBezTo>
                  <a:cubicBezTo>
                    <a:pt x="2146651" y="363814"/>
                    <a:pt x="2152172" y="357679"/>
                    <a:pt x="2160012" y="349840"/>
                  </a:cubicBezTo>
                  <a:cubicBezTo>
                    <a:pt x="2152854" y="348749"/>
                    <a:pt x="2149923" y="348135"/>
                    <a:pt x="2146924" y="347931"/>
                  </a:cubicBezTo>
                  <a:cubicBezTo>
                    <a:pt x="2075757" y="342887"/>
                    <a:pt x="2004659" y="337638"/>
                    <a:pt x="1933493" y="333139"/>
                  </a:cubicBezTo>
                  <a:cubicBezTo>
                    <a:pt x="1922518" y="332457"/>
                    <a:pt x="1916724" y="329321"/>
                    <a:pt x="1912225" y="318619"/>
                  </a:cubicBezTo>
                  <a:cubicBezTo>
                    <a:pt x="1884344" y="252361"/>
                    <a:pt x="1855646" y="186512"/>
                    <a:pt x="1827152" y="120594"/>
                  </a:cubicBezTo>
                  <a:cubicBezTo>
                    <a:pt x="1825312" y="116368"/>
                    <a:pt x="1822790" y="112414"/>
                    <a:pt x="1819518" y="106279"/>
                  </a:cubicBezTo>
                  <a:cubicBezTo>
                    <a:pt x="1816654" y="111528"/>
                    <a:pt x="1814950" y="113982"/>
                    <a:pt x="1813792" y="116709"/>
                  </a:cubicBezTo>
                  <a:cubicBezTo>
                    <a:pt x="1784616" y="184058"/>
                    <a:pt x="1755168" y="251202"/>
                    <a:pt x="1726742" y="318824"/>
                  </a:cubicBezTo>
                  <a:cubicBezTo>
                    <a:pt x="1722175" y="329730"/>
                    <a:pt x="1715972" y="332662"/>
                    <a:pt x="1705338" y="333275"/>
                  </a:cubicBezTo>
                  <a:cubicBezTo>
                    <a:pt x="1641193" y="337092"/>
                    <a:pt x="1577116" y="341387"/>
                    <a:pt x="1512971" y="345750"/>
                  </a:cubicBezTo>
                  <a:cubicBezTo>
                    <a:pt x="1502814" y="346431"/>
                    <a:pt x="1492725" y="348272"/>
                    <a:pt x="1478615" y="350112"/>
                  </a:cubicBezTo>
                  <a:cubicBezTo>
                    <a:pt x="1488022" y="359042"/>
                    <a:pt x="1494361" y="365314"/>
                    <a:pt x="1501042" y="371244"/>
                  </a:cubicBezTo>
                  <a:cubicBezTo>
                    <a:pt x="1550599" y="415280"/>
                    <a:pt x="1600156" y="459316"/>
                    <a:pt x="1650055" y="503011"/>
                  </a:cubicBezTo>
                  <a:cubicBezTo>
                    <a:pt x="1657076" y="509146"/>
                    <a:pt x="1657348" y="514463"/>
                    <a:pt x="1654213" y="522643"/>
                  </a:cubicBezTo>
                  <a:cubicBezTo>
                    <a:pt x="1635671" y="570223"/>
                    <a:pt x="1617675" y="618077"/>
                    <a:pt x="1599475" y="665793"/>
                  </a:cubicBezTo>
                  <a:cubicBezTo>
                    <a:pt x="1592726" y="683449"/>
                    <a:pt x="1585909" y="701104"/>
                    <a:pt x="1578616" y="720191"/>
                  </a:cubicBezTo>
                  <a:cubicBezTo>
                    <a:pt x="1461437" y="605806"/>
                    <a:pt x="1320195" y="552159"/>
                    <a:pt x="1158366" y="534368"/>
                  </a:cubicBezTo>
                  <a:cubicBezTo>
                    <a:pt x="1222375" y="630278"/>
                    <a:pt x="1273500" y="728439"/>
                    <a:pt x="1312492" y="837301"/>
                  </a:cubicBezTo>
                  <a:cubicBezTo>
                    <a:pt x="1210650" y="758500"/>
                    <a:pt x="1097970" y="719236"/>
                    <a:pt x="973361" y="710238"/>
                  </a:cubicBezTo>
                  <a:close/>
                  <a:moveTo>
                    <a:pt x="1748556" y="1447600"/>
                  </a:moveTo>
                  <a:cubicBezTo>
                    <a:pt x="1736286" y="1440715"/>
                    <a:pt x="1725243" y="1434921"/>
                    <a:pt x="1714472" y="1428513"/>
                  </a:cubicBezTo>
                  <a:cubicBezTo>
                    <a:pt x="1699407" y="1419515"/>
                    <a:pt x="1683661" y="1416243"/>
                    <a:pt x="1666551" y="1421697"/>
                  </a:cubicBezTo>
                  <a:cubicBezTo>
                    <a:pt x="1657417" y="1424628"/>
                    <a:pt x="1648282" y="1427491"/>
                    <a:pt x="1639080" y="1430217"/>
                  </a:cubicBezTo>
                  <a:cubicBezTo>
                    <a:pt x="1601997" y="1441329"/>
                    <a:pt x="1566346" y="1442760"/>
                    <a:pt x="1530422" y="1423196"/>
                  </a:cubicBezTo>
                  <a:cubicBezTo>
                    <a:pt x="1495043" y="1403905"/>
                    <a:pt x="1467026" y="1421219"/>
                    <a:pt x="1461437" y="1461710"/>
                  </a:cubicBezTo>
                  <a:cubicBezTo>
                    <a:pt x="1455506" y="1504656"/>
                    <a:pt x="1460210" y="1546783"/>
                    <a:pt x="1471116" y="1588024"/>
                  </a:cubicBezTo>
                  <a:cubicBezTo>
                    <a:pt x="1505132" y="1716382"/>
                    <a:pt x="1570981" y="1824222"/>
                    <a:pt x="1680866" y="1901864"/>
                  </a:cubicBezTo>
                  <a:cubicBezTo>
                    <a:pt x="1723948" y="1932335"/>
                    <a:pt x="1772278" y="1950127"/>
                    <a:pt x="1825721" y="1948491"/>
                  </a:cubicBezTo>
                  <a:cubicBezTo>
                    <a:pt x="1874528" y="1946991"/>
                    <a:pt x="1918564" y="1929336"/>
                    <a:pt x="1958510" y="1901864"/>
                  </a:cubicBezTo>
                  <a:cubicBezTo>
                    <a:pt x="2041196" y="1845150"/>
                    <a:pt x="2097434" y="1767030"/>
                    <a:pt x="2137925" y="1676709"/>
                  </a:cubicBezTo>
                  <a:cubicBezTo>
                    <a:pt x="2164238" y="1618017"/>
                    <a:pt x="2181143" y="1556531"/>
                    <a:pt x="2179507" y="1491772"/>
                  </a:cubicBezTo>
                  <a:cubicBezTo>
                    <a:pt x="2179030" y="1471799"/>
                    <a:pt x="2173304" y="1450667"/>
                    <a:pt x="2164647" y="1432603"/>
                  </a:cubicBezTo>
                  <a:cubicBezTo>
                    <a:pt x="2154967" y="1412289"/>
                    <a:pt x="2137653" y="1411608"/>
                    <a:pt x="2118021" y="1421492"/>
                  </a:cubicBezTo>
                  <a:cubicBezTo>
                    <a:pt x="2103024" y="1429059"/>
                    <a:pt x="2086255" y="1434376"/>
                    <a:pt x="2069758" y="1437239"/>
                  </a:cubicBezTo>
                  <a:cubicBezTo>
                    <a:pt x="2041605" y="1442147"/>
                    <a:pt x="2014816" y="1434989"/>
                    <a:pt x="1988504" y="1424287"/>
                  </a:cubicBezTo>
                  <a:cubicBezTo>
                    <a:pt x="1960555" y="1412903"/>
                    <a:pt x="1948421" y="1418425"/>
                    <a:pt x="1934788" y="1445487"/>
                  </a:cubicBezTo>
                  <a:cubicBezTo>
                    <a:pt x="1929812" y="1455439"/>
                    <a:pt x="1925790" y="1466073"/>
                    <a:pt x="1919314" y="1474935"/>
                  </a:cubicBezTo>
                  <a:cubicBezTo>
                    <a:pt x="1913588" y="1482774"/>
                    <a:pt x="1904999" y="1488637"/>
                    <a:pt x="1895796" y="1497021"/>
                  </a:cubicBezTo>
                  <a:cubicBezTo>
                    <a:pt x="1892320" y="1487818"/>
                    <a:pt x="1890275" y="1483251"/>
                    <a:pt x="1888775" y="1478548"/>
                  </a:cubicBezTo>
                  <a:cubicBezTo>
                    <a:pt x="1872688" y="1427423"/>
                    <a:pt x="1871870" y="1375752"/>
                    <a:pt x="1878073" y="1322582"/>
                  </a:cubicBezTo>
                  <a:cubicBezTo>
                    <a:pt x="1882981" y="1281136"/>
                    <a:pt x="1903636" y="1254824"/>
                    <a:pt x="1938810" y="1236964"/>
                  </a:cubicBezTo>
                  <a:cubicBezTo>
                    <a:pt x="2006772" y="1202472"/>
                    <a:pt x="2076575" y="1201926"/>
                    <a:pt x="2147810" y="1225853"/>
                  </a:cubicBezTo>
                  <a:cubicBezTo>
                    <a:pt x="2154354" y="1228034"/>
                    <a:pt x="2161784" y="1227625"/>
                    <a:pt x="2168873" y="1228375"/>
                  </a:cubicBezTo>
                  <a:cubicBezTo>
                    <a:pt x="2168396" y="1221149"/>
                    <a:pt x="2169419" y="1213447"/>
                    <a:pt x="2167169" y="1206834"/>
                  </a:cubicBezTo>
                  <a:cubicBezTo>
                    <a:pt x="2149582" y="1154959"/>
                    <a:pt x="2117475" y="1112832"/>
                    <a:pt x="2074735" y="1079499"/>
                  </a:cubicBezTo>
                  <a:cubicBezTo>
                    <a:pt x="1989390" y="1012968"/>
                    <a:pt x="1891706" y="987814"/>
                    <a:pt x="1784480" y="995858"/>
                  </a:cubicBezTo>
                  <a:cubicBezTo>
                    <a:pt x="1709087" y="1001516"/>
                    <a:pt x="1639966" y="1024488"/>
                    <a:pt x="1578343" y="1068524"/>
                  </a:cubicBezTo>
                  <a:cubicBezTo>
                    <a:pt x="1527218" y="1105061"/>
                    <a:pt x="1488567" y="1151483"/>
                    <a:pt x="1469685" y="1212492"/>
                  </a:cubicBezTo>
                  <a:cubicBezTo>
                    <a:pt x="1468390" y="1216787"/>
                    <a:pt x="1468253" y="1223808"/>
                    <a:pt x="1470707" y="1226194"/>
                  </a:cubicBezTo>
                  <a:cubicBezTo>
                    <a:pt x="1473229" y="1228648"/>
                    <a:pt x="1479978" y="1227966"/>
                    <a:pt x="1484545" y="1226944"/>
                  </a:cubicBezTo>
                  <a:cubicBezTo>
                    <a:pt x="1510108" y="1221286"/>
                    <a:pt x="1535193" y="1212833"/>
                    <a:pt x="1561029" y="1209629"/>
                  </a:cubicBezTo>
                  <a:cubicBezTo>
                    <a:pt x="1615971" y="1202949"/>
                    <a:pt x="1667573" y="1214674"/>
                    <a:pt x="1714609" y="1244599"/>
                  </a:cubicBezTo>
                  <a:cubicBezTo>
                    <a:pt x="1738672" y="1259936"/>
                    <a:pt x="1756872" y="1278819"/>
                    <a:pt x="1757417" y="1309835"/>
                  </a:cubicBezTo>
                  <a:cubicBezTo>
                    <a:pt x="1757622" y="1320878"/>
                    <a:pt x="1760621" y="1331853"/>
                    <a:pt x="1761439" y="1342896"/>
                  </a:cubicBezTo>
                  <a:cubicBezTo>
                    <a:pt x="1764030" y="1377865"/>
                    <a:pt x="1761644" y="1412289"/>
                    <a:pt x="1748488" y="1447532"/>
                  </a:cubicBezTo>
                  <a:close/>
                  <a:moveTo>
                    <a:pt x="598102" y="1204585"/>
                  </a:moveTo>
                  <a:cubicBezTo>
                    <a:pt x="596057" y="1194837"/>
                    <a:pt x="594694" y="1187475"/>
                    <a:pt x="592990" y="1180181"/>
                  </a:cubicBezTo>
                  <a:cubicBezTo>
                    <a:pt x="565791" y="1065388"/>
                    <a:pt x="508735" y="969477"/>
                    <a:pt x="412961" y="898652"/>
                  </a:cubicBezTo>
                  <a:cubicBezTo>
                    <a:pt x="405803" y="893335"/>
                    <a:pt x="393806" y="889722"/>
                    <a:pt x="385626" y="891767"/>
                  </a:cubicBezTo>
                  <a:cubicBezTo>
                    <a:pt x="374106" y="894630"/>
                    <a:pt x="375469" y="907445"/>
                    <a:pt x="375810" y="917738"/>
                  </a:cubicBezTo>
                  <a:cubicBezTo>
                    <a:pt x="377718" y="972476"/>
                    <a:pt x="375946" y="1026942"/>
                    <a:pt x="365244" y="1080998"/>
                  </a:cubicBezTo>
                  <a:cubicBezTo>
                    <a:pt x="342885" y="1194019"/>
                    <a:pt x="294282" y="1295588"/>
                    <a:pt x="231637" y="1391090"/>
                  </a:cubicBezTo>
                  <a:cubicBezTo>
                    <a:pt x="178398" y="1472208"/>
                    <a:pt x="116026" y="1546101"/>
                    <a:pt x="50517" y="1617472"/>
                  </a:cubicBezTo>
                  <a:cubicBezTo>
                    <a:pt x="47041" y="1621289"/>
                    <a:pt x="44109" y="1625516"/>
                    <a:pt x="40906" y="1629606"/>
                  </a:cubicBezTo>
                  <a:cubicBezTo>
                    <a:pt x="41451" y="1631242"/>
                    <a:pt x="41928" y="1632946"/>
                    <a:pt x="42473" y="1634582"/>
                  </a:cubicBezTo>
                  <a:cubicBezTo>
                    <a:pt x="66400" y="1636559"/>
                    <a:pt x="90395" y="1640308"/>
                    <a:pt x="114321" y="1640103"/>
                  </a:cubicBezTo>
                  <a:cubicBezTo>
                    <a:pt x="163197" y="1639694"/>
                    <a:pt x="208596" y="1623471"/>
                    <a:pt x="252837" y="1604384"/>
                  </a:cubicBezTo>
                  <a:cubicBezTo>
                    <a:pt x="306211" y="1581343"/>
                    <a:pt x="358700" y="1556122"/>
                    <a:pt x="412688" y="1534581"/>
                  </a:cubicBezTo>
                  <a:cubicBezTo>
                    <a:pt x="496124" y="1501247"/>
                    <a:pt x="581606" y="1490136"/>
                    <a:pt x="668996" y="1519584"/>
                  </a:cubicBezTo>
                  <a:cubicBezTo>
                    <a:pt x="678744" y="1522856"/>
                    <a:pt x="682561" y="1517744"/>
                    <a:pt x="687196" y="1511132"/>
                  </a:cubicBezTo>
                  <a:cubicBezTo>
                    <a:pt x="769065" y="1395384"/>
                    <a:pt x="864635" y="1292657"/>
                    <a:pt x="976565" y="1205335"/>
                  </a:cubicBezTo>
                  <a:cubicBezTo>
                    <a:pt x="995515" y="1190542"/>
                    <a:pt x="1014875" y="1176227"/>
                    <a:pt x="1037234" y="1159254"/>
                  </a:cubicBezTo>
                  <a:cubicBezTo>
                    <a:pt x="881268" y="1101585"/>
                    <a:pt x="737435" y="1122307"/>
                    <a:pt x="598102" y="1204721"/>
                  </a:cubicBezTo>
                  <a:close/>
                  <a:moveTo>
                    <a:pt x="3599834" y="1630833"/>
                  </a:moveTo>
                  <a:cubicBezTo>
                    <a:pt x="3594721" y="1624698"/>
                    <a:pt x="3591722" y="1620812"/>
                    <a:pt x="3588450" y="1617267"/>
                  </a:cubicBezTo>
                  <a:cubicBezTo>
                    <a:pt x="3528054" y="1551623"/>
                    <a:pt x="3470385" y="1483728"/>
                    <a:pt x="3420009" y="1409904"/>
                  </a:cubicBezTo>
                  <a:cubicBezTo>
                    <a:pt x="3317555" y="1259664"/>
                    <a:pt x="3251364" y="1097972"/>
                    <a:pt x="3262953" y="911603"/>
                  </a:cubicBezTo>
                  <a:cubicBezTo>
                    <a:pt x="3263362" y="904855"/>
                    <a:pt x="3258863" y="893607"/>
                    <a:pt x="3253955" y="891835"/>
                  </a:cubicBezTo>
                  <a:cubicBezTo>
                    <a:pt x="3247547" y="889449"/>
                    <a:pt x="3236708" y="892039"/>
                    <a:pt x="3230642" y="896470"/>
                  </a:cubicBezTo>
                  <a:cubicBezTo>
                    <a:pt x="3150886" y="953867"/>
                    <a:pt x="3096693" y="1030555"/>
                    <a:pt x="3064451" y="1122785"/>
                  </a:cubicBezTo>
                  <a:cubicBezTo>
                    <a:pt x="3055248" y="1149165"/>
                    <a:pt x="3048909" y="1176500"/>
                    <a:pt x="3041001" y="1204244"/>
                  </a:cubicBezTo>
                  <a:cubicBezTo>
                    <a:pt x="2975902" y="1163957"/>
                    <a:pt x="2905894" y="1138054"/>
                    <a:pt x="2829684" y="1129874"/>
                  </a:cubicBezTo>
                  <a:cubicBezTo>
                    <a:pt x="2753269" y="1121694"/>
                    <a:pt x="2679307" y="1129874"/>
                    <a:pt x="2604869" y="1159799"/>
                  </a:cubicBezTo>
                  <a:cubicBezTo>
                    <a:pt x="2611004" y="1164775"/>
                    <a:pt x="2614412" y="1167502"/>
                    <a:pt x="2617821" y="1170297"/>
                  </a:cubicBezTo>
                  <a:cubicBezTo>
                    <a:pt x="2665742" y="1210038"/>
                    <a:pt x="2715368" y="1247871"/>
                    <a:pt x="2761176" y="1289862"/>
                  </a:cubicBezTo>
                  <a:cubicBezTo>
                    <a:pt x="2832683" y="1355438"/>
                    <a:pt x="2894511" y="1429877"/>
                    <a:pt x="2949385" y="1509973"/>
                  </a:cubicBezTo>
                  <a:cubicBezTo>
                    <a:pt x="2955793" y="1519312"/>
                    <a:pt x="2961587" y="1520948"/>
                    <a:pt x="2973039" y="1518289"/>
                  </a:cubicBezTo>
                  <a:cubicBezTo>
                    <a:pt x="3001941" y="1511609"/>
                    <a:pt x="3031321" y="1504724"/>
                    <a:pt x="3060838" y="1503156"/>
                  </a:cubicBezTo>
                  <a:cubicBezTo>
                    <a:pt x="3135412" y="1499202"/>
                    <a:pt x="3204193" y="1523129"/>
                    <a:pt x="3271542" y="1552100"/>
                  </a:cubicBezTo>
                  <a:cubicBezTo>
                    <a:pt x="3329075" y="1576845"/>
                    <a:pt x="3386199" y="1602748"/>
                    <a:pt x="3444754" y="1624766"/>
                  </a:cubicBezTo>
                  <a:cubicBezTo>
                    <a:pt x="3493834" y="1643239"/>
                    <a:pt x="3545164" y="1645557"/>
                    <a:pt x="3599902" y="1630901"/>
                  </a:cubicBezTo>
                  <a:close/>
                  <a:moveTo>
                    <a:pt x="1684274" y="1346986"/>
                  </a:moveTo>
                  <a:cubicBezTo>
                    <a:pt x="1686456" y="1330353"/>
                    <a:pt x="1678889" y="1318969"/>
                    <a:pt x="1668800" y="1309766"/>
                  </a:cubicBezTo>
                  <a:cubicBezTo>
                    <a:pt x="1621765" y="1266889"/>
                    <a:pt x="1566482" y="1255369"/>
                    <a:pt x="1505404" y="1269343"/>
                  </a:cubicBezTo>
                  <a:cubicBezTo>
                    <a:pt x="1488158" y="1273297"/>
                    <a:pt x="1473638" y="1283113"/>
                    <a:pt x="1472071" y="1302200"/>
                  </a:cubicBezTo>
                  <a:cubicBezTo>
                    <a:pt x="1470366" y="1322854"/>
                    <a:pt x="1479024" y="1340237"/>
                    <a:pt x="1495247" y="1353189"/>
                  </a:cubicBezTo>
                  <a:cubicBezTo>
                    <a:pt x="1557007" y="1310653"/>
                    <a:pt x="1619788" y="1329603"/>
                    <a:pt x="1684274" y="1346986"/>
                  </a:cubicBezTo>
                  <a:close/>
                  <a:moveTo>
                    <a:pt x="2144879" y="1353802"/>
                  </a:moveTo>
                  <a:cubicBezTo>
                    <a:pt x="2161170" y="1339624"/>
                    <a:pt x="2170509" y="1323195"/>
                    <a:pt x="2166828" y="1302541"/>
                  </a:cubicBezTo>
                  <a:cubicBezTo>
                    <a:pt x="2163147" y="1281750"/>
                    <a:pt x="2146651" y="1272070"/>
                    <a:pt x="2127837" y="1269752"/>
                  </a:cubicBezTo>
                  <a:cubicBezTo>
                    <a:pt x="2105546" y="1267026"/>
                    <a:pt x="2082574" y="1265526"/>
                    <a:pt x="2060351" y="1267639"/>
                  </a:cubicBezTo>
                  <a:cubicBezTo>
                    <a:pt x="2029199" y="1270639"/>
                    <a:pt x="2000910" y="1282841"/>
                    <a:pt x="1977597" y="1304790"/>
                  </a:cubicBezTo>
                  <a:cubicBezTo>
                    <a:pt x="1970030" y="1311880"/>
                    <a:pt x="1964441" y="1334443"/>
                    <a:pt x="1971053" y="1339010"/>
                  </a:cubicBezTo>
                  <a:cubicBezTo>
                    <a:pt x="1976165" y="1342487"/>
                    <a:pt x="1986049" y="1339215"/>
                    <a:pt x="1993821" y="1338533"/>
                  </a:cubicBezTo>
                  <a:cubicBezTo>
                    <a:pt x="1996820" y="1338260"/>
                    <a:pt x="1999683" y="1337033"/>
                    <a:pt x="2002614" y="1336352"/>
                  </a:cubicBezTo>
                  <a:cubicBezTo>
                    <a:pt x="2051490" y="1325649"/>
                    <a:pt x="2100297" y="1316106"/>
                    <a:pt x="2144879" y="1353734"/>
                  </a:cubicBezTo>
                  <a:close/>
                </a:path>
              </a:pathLst>
            </a:custGeom>
            <a:grpFill/>
            <a:ln w="6814" cap="flat">
              <a:noFill/>
              <a:prstDash val="solid"/>
              <a:miter/>
            </a:ln>
          </p:spPr>
          <p:txBody>
            <a:bodyPr rtlCol="0" anchor="ctr"/>
            <a:lstStyle/>
            <a:p>
              <a:endParaRPr lang="en-IN" sz="2700"/>
            </a:p>
          </p:txBody>
        </p:sp>
        <p:sp>
          <p:nvSpPr>
            <p:cNvPr id="17" name="Freeform: Shape 3">
              <a:extLst>
                <a:ext uri="{FF2B5EF4-FFF2-40B4-BE49-F238E27FC236}">
                  <a16:creationId xmlns:a16="http://schemas.microsoft.com/office/drawing/2014/main" id="{A2DAF838-7D5B-4C3A-3F88-847D60A54C51}"/>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18" name="Freeform: Shape 5">
              <a:extLst>
                <a:ext uri="{FF2B5EF4-FFF2-40B4-BE49-F238E27FC236}">
                  <a16:creationId xmlns:a16="http://schemas.microsoft.com/office/drawing/2014/main" id="{82A11487-6B9D-BDA8-0816-4B2D55B0594E}"/>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19" name="Freeform: Shape 6">
              <a:extLst>
                <a:ext uri="{FF2B5EF4-FFF2-40B4-BE49-F238E27FC236}">
                  <a16:creationId xmlns:a16="http://schemas.microsoft.com/office/drawing/2014/main" id="{91114E3C-B2BF-019F-B1AD-BCFC28915C4D}"/>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sp>
        <p:nvSpPr>
          <p:cNvPr id="5" name="Freeform 5"/>
          <p:cNvSpPr/>
          <p:nvPr/>
        </p:nvSpPr>
        <p:spPr>
          <a:xfrm>
            <a:off x="6533496" y="-38609"/>
            <a:ext cx="11754504" cy="6716860"/>
          </a:xfrm>
          <a:custGeom>
            <a:avLst/>
            <a:gdLst/>
            <a:ahLst/>
            <a:cxnLst/>
            <a:rect l="l" t="t" r="r" b="b"/>
            <a:pathLst>
              <a:path w="11754504" h="6716860">
                <a:moveTo>
                  <a:pt x="0" y="0"/>
                </a:moveTo>
                <a:lnTo>
                  <a:pt x="11754504" y="0"/>
                </a:lnTo>
                <a:lnTo>
                  <a:pt x="11754504" y="6716860"/>
                </a:lnTo>
                <a:lnTo>
                  <a:pt x="0" y="671686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7" name="TextBox 7"/>
          <p:cNvSpPr txBox="1"/>
          <p:nvPr/>
        </p:nvSpPr>
        <p:spPr>
          <a:xfrm>
            <a:off x="678718" y="2435457"/>
            <a:ext cx="5724660" cy="2379241"/>
          </a:xfrm>
          <a:prstGeom prst="rect">
            <a:avLst/>
          </a:prstGeom>
        </p:spPr>
        <p:txBody>
          <a:bodyPr wrap="square" lIns="0" tIns="0" rIns="0" bIns="0" rtlCol="0" anchor="t">
            <a:spAutoFit/>
          </a:bodyPr>
          <a:lstStyle/>
          <a:p>
            <a:pPr>
              <a:lnSpc>
                <a:spcPts val="6149"/>
              </a:lnSpc>
            </a:pPr>
            <a:r>
              <a:rPr lang="en-US" sz="4800">
                <a:solidFill>
                  <a:srgbClr val="4F2B1D"/>
                </a:solidFill>
                <a:latin typeface="SoDo Sans" pitchFamily="2" charset="77"/>
                <a:ea typeface="SoDo Sans" pitchFamily="2" charset="77"/>
              </a:rPr>
              <a:t>Starbucks </a:t>
            </a:r>
          </a:p>
          <a:p>
            <a:pPr>
              <a:lnSpc>
                <a:spcPts val="6149"/>
              </a:lnSpc>
            </a:pPr>
            <a:r>
              <a:rPr lang="en-US" sz="4800">
                <a:solidFill>
                  <a:srgbClr val="4F2B1D"/>
                </a:solidFill>
                <a:latin typeface="SoDo Sans" pitchFamily="2" charset="77"/>
                <a:ea typeface="SoDo Sans" pitchFamily="2" charset="77"/>
              </a:rPr>
              <a:t>Voice-ordering Drive-</a:t>
            </a:r>
            <a:r>
              <a:rPr lang="en-US" sz="4800" err="1">
                <a:solidFill>
                  <a:srgbClr val="4F2B1D"/>
                </a:solidFill>
                <a:latin typeface="SoDo Sans" pitchFamily="2" charset="77"/>
                <a:ea typeface="SoDo Sans" pitchFamily="2" charset="77"/>
              </a:rPr>
              <a:t>Thrus</a:t>
            </a:r>
            <a:r>
              <a:rPr lang="en-US" sz="4800">
                <a:solidFill>
                  <a:srgbClr val="4F2B1D"/>
                </a:solidFill>
                <a:latin typeface="SoDo Sans" pitchFamily="2" charset="77"/>
                <a:ea typeface="SoDo Sans" pitchFamily="2" charset="77"/>
              </a:rPr>
              <a:t> </a:t>
            </a:r>
          </a:p>
        </p:txBody>
      </p:sp>
      <p:sp>
        <p:nvSpPr>
          <p:cNvPr id="8" name="TextBox 8"/>
          <p:cNvSpPr txBox="1"/>
          <p:nvPr/>
        </p:nvSpPr>
        <p:spPr>
          <a:xfrm>
            <a:off x="6695940" y="7183857"/>
            <a:ext cx="5724660" cy="458202"/>
          </a:xfrm>
          <a:prstGeom prst="rect">
            <a:avLst/>
          </a:prstGeom>
        </p:spPr>
        <p:txBody>
          <a:bodyPr wrap="square" lIns="0" tIns="0" rIns="0" bIns="0" rtlCol="0" anchor="t">
            <a:spAutoFit/>
          </a:bodyPr>
          <a:lstStyle/>
          <a:p>
            <a:pPr>
              <a:lnSpc>
                <a:spcPts val="3499"/>
              </a:lnSpc>
            </a:pPr>
            <a:r>
              <a:rPr lang="en-US" sz="2800" spc="24">
                <a:solidFill>
                  <a:srgbClr val="000000"/>
                </a:solidFill>
                <a:latin typeface="SoDo Sans" pitchFamily="2" charset="77"/>
                <a:ea typeface="SoDo Sans" pitchFamily="2" charset="77"/>
              </a:rPr>
              <a:t>Presented by Group 10</a:t>
            </a:r>
          </a:p>
        </p:txBody>
      </p:sp>
      <p:sp>
        <p:nvSpPr>
          <p:cNvPr id="9" name="TextBox 9"/>
          <p:cNvSpPr txBox="1"/>
          <p:nvPr/>
        </p:nvSpPr>
        <p:spPr>
          <a:xfrm>
            <a:off x="11083598" y="7155639"/>
            <a:ext cx="6662970" cy="2585323"/>
          </a:xfrm>
          <a:prstGeom prst="rect">
            <a:avLst/>
          </a:prstGeom>
        </p:spPr>
        <p:txBody>
          <a:bodyPr wrap="square" lIns="0" tIns="0" rIns="0" bIns="0" rtlCol="0" anchor="t">
            <a:spAutoFit/>
          </a:bodyPr>
          <a:lstStyle/>
          <a:p>
            <a:r>
              <a:rPr lang="en-US" sz="2800" spc="20" err="1">
                <a:solidFill>
                  <a:srgbClr val="737373"/>
                </a:solidFill>
                <a:latin typeface="SoDo Sans" pitchFamily="2" charset="77"/>
                <a:ea typeface="SoDo Sans" pitchFamily="2" charset="77"/>
              </a:rPr>
              <a:t>Ananthu</a:t>
            </a:r>
            <a:r>
              <a:rPr lang="en-US" sz="2800" spc="20">
                <a:solidFill>
                  <a:srgbClr val="737373"/>
                </a:solidFill>
                <a:latin typeface="SoDo Sans" pitchFamily="2" charset="77"/>
                <a:ea typeface="SoDo Sans" pitchFamily="2" charset="77"/>
              </a:rPr>
              <a:t> Hari (219878891)</a:t>
            </a:r>
          </a:p>
          <a:p>
            <a:r>
              <a:rPr lang="en-US" sz="2800" spc="20" err="1">
                <a:solidFill>
                  <a:srgbClr val="737373"/>
                </a:solidFill>
                <a:latin typeface="SoDo Sans" pitchFamily="2" charset="77"/>
                <a:ea typeface="SoDo Sans" pitchFamily="2" charset="77"/>
              </a:rPr>
              <a:t>Annuj</a:t>
            </a:r>
            <a:r>
              <a:rPr lang="en-US" sz="2800" spc="20">
                <a:solidFill>
                  <a:srgbClr val="737373"/>
                </a:solidFill>
                <a:latin typeface="SoDo Sans" pitchFamily="2" charset="77"/>
                <a:ea typeface="SoDo Sans" pitchFamily="2" charset="77"/>
              </a:rPr>
              <a:t> </a:t>
            </a:r>
            <a:r>
              <a:rPr lang="en-US" sz="2800" spc="20" err="1">
                <a:solidFill>
                  <a:srgbClr val="737373"/>
                </a:solidFill>
                <a:latin typeface="SoDo Sans" pitchFamily="2" charset="77"/>
                <a:ea typeface="SoDo Sans" pitchFamily="2" charset="77"/>
              </a:rPr>
              <a:t>Kamalesan</a:t>
            </a:r>
            <a:r>
              <a:rPr lang="en-US" sz="2800" spc="20">
                <a:solidFill>
                  <a:srgbClr val="737373"/>
                </a:solidFill>
                <a:latin typeface="SoDo Sans" pitchFamily="2" charset="77"/>
                <a:ea typeface="SoDo Sans" pitchFamily="2" charset="77"/>
              </a:rPr>
              <a:t> (217044322)</a:t>
            </a:r>
          </a:p>
          <a:p>
            <a:r>
              <a:rPr lang="en-US" sz="2800" spc="20" err="1">
                <a:solidFill>
                  <a:srgbClr val="737373"/>
                </a:solidFill>
                <a:latin typeface="SoDo Sans" pitchFamily="2" charset="77"/>
                <a:ea typeface="SoDo Sans" pitchFamily="2" charset="77"/>
              </a:rPr>
              <a:t>Lifeng</a:t>
            </a:r>
            <a:r>
              <a:rPr lang="en-US" sz="2800" spc="20">
                <a:solidFill>
                  <a:srgbClr val="737373"/>
                </a:solidFill>
                <a:latin typeface="SoDo Sans" pitchFamily="2" charset="77"/>
                <a:ea typeface="SoDo Sans" pitchFamily="2" charset="77"/>
              </a:rPr>
              <a:t> Liu (220089157)</a:t>
            </a:r>
          </a:p>
          <a:p>
            <a:r>
              <a:rPr lang="en-US" sz="2800" spc="20">
                <a:solidFill>
                  <a:srgbClr val="737373"/>
                </a:solidFill>
                <a:latin typeface="SoDo Sans" pitchFamily="2" charset="77"/>
                <a:ea typeface="SoDo Sans" pitchFamily="2" charset="77"/>
              </a:rPr>
              <a:t>Luyi Liu (220105474)</a:t>
            </a:r>
          </a:p>
          <a:p>
            <a:r>
              <a:rPr lang="en-US" sz="2800" spc="20">
                <a:solidFill>
                  <a:srgbClr val="737373"/>
                </a:solidFill>
                <a:latin typeface="SoDo Sans" pitchFamily="2" charset="77"/>
                <a:ea typeface="SoDo Sans" pitchFamily="2" charset="77"/>
              </a:rPr>
              <a:t>Rupali Wadhawan (220189445)</a:t>
            </a:r>
          </a:p>
          <a:p>
            <a:r>
              <a:rPr lang="en-US" sz="2800" spc="20" err="1">
                <a:solidFill>
                  <a:srgbClr val="737373"/>
                </a:solidFill>
                <a:latin typeface="SoDo Sans" pitchFamily="2" charset="77"/>
                <a:ea typeface="SoDo Sans" pitchFamily="2" charset="77"/>
              </a:rPr>
              <a:t>Xue</a:t>
            </a:r>
            <a:r>
              <a:rPr lang="en-US" sz="2800" spc="20">
                <a:solidFill>
                  <a:srgbClr val="737373"/>
                </a:solidFill>
                <a:latin typeface="SoDo Sans" pitchFamily="2" charset="77"/>
                <a:ea typeface="SoDo Sans" pitchFamily="2" charset="77"/>
              </a:rPr>
              <a:t> </a:t>
            </a:r>
            <a:r>
              <a:rPr lang="en-US" sz="2800" spc="20" err="1">
                <a:solidFill>
                  <a:srgbClr val="737373"/>
                </a:solidFill>
                <a:latin typeface="SoDo Sans" pitchFamily="2" charset="77"/>
                <a:ea typeface="SoDo Sans" pitchFamily="2" charset="77"/>
              </a:rPr>
              <a:t>Jin</a:t>
            </a:r>
            <a:r>
              <a:rPr lang="en-US" sz="2800" spc="20">
                <a:solidFill>
                  <a:srgbClr val="737373"/>
                </a:solidFill>
                <a:latin typeface="SoDo Sans" pitchFamily="2" charset="77"/>
                <a:ea typeface="SoDo Sans" pitchFamily="2" charset="77"/>
              </a:rPr>
              <a:t> (220242129</a:t>
            </a:r>
            <a:r>
              <a:rPr lang="en-US" sz="2800" b="1" spc="20">
                <a:solidFill>
                  <a:srgbClr val="737373"/>
                </a:solidFill>
                <a:latin typeface="SoDo Sans" pitchFamily="2" charset="77"/>
                <a:ea typeface="SoDo Sans" pitchFamily="2" charset="77"/>
              </a:rPr>
              <a:t>)</a:t>
            </a:r>
            <a:endParaRPr lang="en-US" sz="2800" spc="20">
              <a:solidFill>
                <a:srgbClr val="737373"/>
              </a:solidFill>
              <a:latin typeface="SoDo Sans" pitchFamily="2" charset="77"/>
              <a:ea typeface="SoDo Sans" pitchFamily="2" charset="77"/>
            </a:endParaRPr>
          </a:p>
        </p:txBody>
      </p:sp>
      <p:grpSp>
        <p:nvGrpSpPr>
          <p:cNvPr id="10" name="Group 9">
            <a:extLst>
              <a:ext uri="{FF2B5EF4-FFF2-40B4-BE49-F238E27FC236}">
                <a16:creationId xmlns:a16="http://schemas.microsoft.com/office/drawing/2014/main" id="{F345F3C4-F385-2A98-FADA-3FD58D256156}"/>
              </a:ext>
            </a:extLst>
          </p:cNvPr>
          <p:cNvGrpSpPr/>
          <p:nvPr/>
        </p:nvGrpSpPr>
        <p:grpSpPr>
          <a:xfrm>
            <a:off x="10829825" y="6188022"/>
            <a:ext cx="198110" cy="652710"/>
            <a:chOff x="5906632" y="2255185"/>
            <a:chExt cx="381053" cy="1163471"/>
          </a:xfrm>
          <a:solidFill>
            <a:srgbClr val="00754A"/>
          </a:solidFill>
        </p:grpSpPr>
        <p:sp>
          <p:nvSpPr>
            <p:cNvPr id="12" name="Freeform: Shape 3">
              <a:extLst>
                <a:ext uri="{FF2B5EF4-FFF2-40B4-BE49-F238E27FC236}">
                  <a16:creationId xmlns:a16="http://schemas.microsoft.com/office/drawing/2014/main" id="{4526BD84-586A-9AB2-8CBE-BD77ACA20583}"/>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13" name="Freeform: Shape 5">
              <a:extLst>
                <a:ext uri="{FF2B5EF4-FFF2-40B4-BE49-F238E27FC236}">
                  <a16:creationId xmlns:a16="http://schemas.microsoft.com/office/drawing/2014/main" id="{086E339E-088B-FDAB-9C4E-B6F558D01BA3}"/>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14" name="Freeform: Shape 6">
              <a:extLst>
                <a:ext uri="{FF2B5EF4-FFF2-40B4-BE49-F238E27FC236}">
                  <a16:creationId xmlns:a16="http://schemas.microsoft.com/office/drawing/2014/main" id="{D266853A-C04A-5275-51B2-77CD93276EFA}"/>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pic>
        <p:nvPicPr>
          <p:cNvPr id="21" name="Picture 20" descr="A black background with blue and red text&#10;&#10;Description automatically generated">
            <a:extLst>
              <a:ext uri="{FF2B5EF4-FFF2-40B4-BE49-F238E27FC236}">
                <a16:creationId xmlns:a16="http://schemas.microsoft.com/office/drawing/2014/main" id="{790D37DD-5F41-7638-D950-E3C003ADA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430" y="7183857"/>
            <a:ext cx="5118100" cy="2133600"/>
          </a:xfrm>
          <a:prstGeom prst="rect">
            <a:avLst/>
          </a:prstGeom>
        </p:spPr>
      </p:pic>
      <p:sp>
        <p:nvSpPr>
          <p:cNvPr id="22" name="TextBox 8">
            <a:extLst>
              <a:ext uri="{FF2B5EF4-FFF2-40B4-BE49-F238E27FC236}">
                <a16:creationId xmlns:a16="http://schemas.microsoft.com/office/drawing/2014/main" id="{3E63E42A-3E8F-18AE-A3C0-598D8029B29B}"/>
              </a:ext>
            </a:extLst>
          </p:cNvPr>
          <p:cNvSpPr txBox="1"/>
          <p:nvPr/>
        </p:nvSpPr>
        <p:spPr>
          <a:xfrm>
            <a:off x="678718" y="634794"/>
            <a:ext cx="5724660" cy="431593"/>
          </a:xfrm>
          <a:prstGeom prst="rect">
            <a:avLst/>
          </a:prstGeom>
        </p:spPr>
        <p:txBody>
          <a:bodyPr wrap="square" lIns="0" tIns="0" rIns="0" bIns="0" rtlCol="0" anchor="t">
            <a:spAutoFit/>
          </a:bodyPr>
          <a:lstStyle/>
          <a:p>
            <a:pPr>
              <a:lnSpc>
                <a:spcPts val="3499"/>
              </a:lnSpc>
            </a:pPr>
            <a:r>
              <a:rPr lang="en-US" sz="2499" spc="24">
                <a:solidFill>
                  <a:srgbClr val="000000"/>
                </a:solidFill>
                <a:latin typeface="SoDo Sans" pitchFamily="2" charset="77"/>
                <a:ea typeface="SoDo Sans" pitchFamily="2" charset="77"/>
              </a:rPr>
              <a:t>MBAN 6120 U – Data Science II</a:t>
            </a:r>
          </a:p>
        </p:txBody>
      </p:sp>
      <p:cxnSp>
        <p:nvCxnSpPr>
          <p:cNvPr id="24" name="Straight Connector 23">
            <a:extLst>
              <a:ext uri="{FF2B5EF4-FFF2-40B4-BE49-F238E27FC236}">
                <a16:creationId xmlns:a16="http://schemas.microsoft.com/office/drawing/2014/main" id="{BAA5E73A-0006-A831-0320-80568AB570CB}"/>
              </a:ext>
            </a:extLst>
          </p:cNvPr>
          <p:cNvCxnSpPr>
            <a:cxnSpLocks/>
          </p:cNvCxnSpPr>
          <p:nvPr/>
        </p:nvCxnSpPr>
        <p:spPr>
          <a:xfrm flipH="1" flipV="1">
            <a:off x="-149283" y="6678251"/>
            <a:ext cx="6838296" cy="16329"/>
          </a:xfrm>
          <a:prstGeom prst="line">
            <a:avLst/>
          </a:prstGeom>
          <a:ln>
            <a:solidFill>
              <a:srgbClr val="00623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81256E-3631-D6A2-F228-29D13DF4CE7D}"/>
              </a:ext>
            </a:extLst>
          </p:cNvPr>
          <p:cNvCxnSpPr/>
          <p:nvPr/>
        </p:nvCxnSpPr>
        <p:spPr>
          <a:xfrm>
            <a:off x="6533496" y="6661922"/>
            <a:ext cx="0" cy="3815578"/>
          </a:xfrm>
          <a:prstGeom prst="line">
            <a:avLst/>
          </a:prstGeom>
          <a:ln>
            <a:solidFill>
              <a:srgbClr val="0062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54" name="Google Shape;154;p29"/>
          <p:cNvPicPr preferRelativeResize="0"/>
          <p:nvPr/>
        </p:nvPicPr>
        <p:blipFill>
          <a:blip r:embed="rId3">
            <a:alphaModFix/>
          </a:blip>
          <a:stretch>
            <a:fillRect/>
          </a:stretch>
        </p:blipFill>
        <p:spPr>
          <a:xfrm>
            <a:off x="740850" y="2261001"/>
            <a:ext cx="6324600" cy="1619250"/>
          </a:xfrm>
          <a:prstGeom prst="rect">
            <a:avLst/>
          </a:prstGeom>
          <a:noFill/>
          <a:ln>
            <a:noFill/>
          </a:ln>
        </p:spPr>
      </p:pic>
      <p:pic>
        <p:nvPicPr>
          <p:cNvPr id="155" name="Google Shape;155;p29"/>
          <p:cNvPicPr preferRelativeResize="0"/>
          <p:nvPr/>
        </p:nvPicPr>
        <p:blipFill>
          <a:blip r:embed="rId4">
            <a:alphaModFix/>
          </a:blip>
          <a:stretch>
            <a:fillRect/>
          </a:stretch>
        </p:blipFill>
        <p:spPr>
          <a:xfrm>
            <a:off x="7697951" y="2261001"/>
            <a:ext cx="8629650" cy="325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61" name="Google Shape;161;p30"/>
          <p:cNvPicPr preferRelativeResize="0"/>
          <p:nvPr/>
        </p:nvPicPr>
        <p:blipFill>
          <a:blip r:embed="rId3">
            <a:alphaModFix/>
          </a:blip>
          <a:stretch>
            <a:fillRect/>
          </a:stretch>
        </p:blipFill>
        <p:spPr>
          <a:xfrm>
            <a:off x="304800" y="2726051"/>
            <a:ext cx="12059272" cy="7256150"/>
          </a:xfrm>
          <a:prstGeom prst="rect">
            <a:avLst/>
          </a:prstGeom>
          <a:noFill/>
          <a:ln>
            <a:noFill/>
          </a:ln>
        </p:spPr>
      </p:pic>
      <p:pic>
        <p:nvPicPr>
          <p:cNvPr id="162" name="Google Shape;162;p30"/>
          <p:cNvPicPr preferRelativeResize="0"/>
          <p:nvPr/>
        </p:nvPicPr>
        <p:blipFill>
          <a:blip r:embed="rId4">
            <a:alphaModFix/>
          </a:blip>
          <a:stretch>
            <a:fillRect/>
          </a:stretch>
        </p:blipFill>
        <p:spPr>
          <a:xfrm>
            <a:off x="13141882" y="2726051"/>
            <a:ext cx="4935568" cy="725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68" name="Google Shape;168;p31"/>
          <p:cNvPicPr preferRelativeResize="0"/>
          <p:nvPr/>
        </p:nvPicPr>
        <p:blipFill>
          <a:blip r:embed="rId3">
            <a:alphaModFix/>
          </a:blip>
          <a:stretch>
            <a:fillRect/>
          </a:stretch>
        </p:blipFill>
        <p:spPr>
          <a:xfrm>
            <a:off x="304800" y="2035451"/>
            <a:ext cx="17678400" cy="3964362"/>
          </a:xfrm>
          <a:prstGeom prst="rect">
            <a:avLst/>
          </a:prstGeom>
          <a:noFill/>
          <a:ln>
            <a:noFill/>
          </a:ln>
        </p:spPr>
      </p:pic>
      <p:pic>
        <p:nvPicPr>
          <p:cNvPr id="169" name="Google Shape;169;p31"/>
          <p:cNvPicPr preferRelativeResize="0"/>
          <p:nvPr/>
        </p:nvPicPr>
        <p:blipFill>
          <a:blip r:embed="rId4">
            <a:alphaModFix/>
          </a:blip>
          <a:stretch>
            <a:fillRect/>
          </a:stretch>
        </p:blipFill>
        <p:spPr>
          <a:xfrm>
            <a:off x="4633926" y="6304612"/>
            <a:ext cx="9020152" cy="36775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p29">
            <a:extLst>
              <a:ext uri="{FF2B5EF4-FFF2-40B4-BE49-F238E27FC236}">
                <a16:creationId xmlns:a16="http://schemas.microsoft.com/office/drawing/2014/main" id="{595E5997-B29B-FB1E-469A-380D9360F5E2}"/>
              </a:ext>
            </a:extLst>
          </p:cNvPr>
          <p:cNvSpPr txBox="1">
            <a:spLocks/>
          </p:cNvSpPr>
          <p:nvPr/>
        </p:nvSpPr>
        <p:spPr>
          <a:xfrm>
            <a:off x="623400" y="890050"/>
            <a:ext cx="17041200" cy="1145400"/>
          </a:xfrm>
          <a:prstGeom prst="rect">
            <a:avLst/>
          </a:prstGeom>
        </p:spPr>
        <p:txBody>
          <a:bodyPr spcFirstLastPara="1" vert="horz" wrap="square" lIns="182850" tIns="182850" rIns="182850" bIns="182850"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atin typeface="SoDo Sans" pitchFamily="2" charset="77"/>
                <a:ea typeface="SoDo Sans" pitchFamily="2" charset="77"/>
              </a:rPr>
              <a:t>Appendix 2: Code</a:t>
            </a:r>
          </a:p>
        </p:txBody>
      </p:sp>
      <p:sp>
        <p:nvSpPr>
          <p:cNvPr id="3" name="TextBox 2">
            <a:extLst>
              <a:ext uri="{FF2B5EF4-FFF2-40B4-BE49-F238E27FC236}">
                <a16:creationId xmlns:a16="http://schemas.microsoft.com/office/drawing/2014/main" id="{084BD3E0-7A6C-3810-07E8-2AB5498CAC19}"/>
              </a:ext>
            </a:extLst>
          </p:cNvPr>
          <p:cNvSpPr txBox="1"/>
          <p:nvPr/>
        </p:nvSpPr>
        <p:spPr>
          <a:xfrm>
            <a:off x="914400" y="2324100"/>
            <a:ext cx="16230600" cy="1446550"/>
          </a:xfrm>
          <a:prstGeom prst="rect">
            <a:avLst/>
          </a:prstGeom>
          <a:noFill/>
        </p:spPr>
        <p:txBody>
          <a:bodyPr wrap="square" rtlCol="0">
            <a:spAutoFit/>
          </a:bodyPr>
          <a:lstStyle/>
          <a:p>
            <a:r>
              <a:rPr lang="en-US" sz="4400">
                <a:hlinkClick r:id="rId2"/>
              </a:rPr>
              <a:t>https://github.com/rupaliwadhawan1/schulich_data_science/tree/main/DS2_Group_Project_Starbucks</a:t>
            </a:r>
            <a:r>
              <a:rPr lang="en-US" sz="4400"/>
              <a:t> </a:t>
            </a:r>
          </a:p>
        </p:txBody>
      </p:sp>
    </p:spTree>
    <p:extLst>
      <p:ext uri="{BB962C8B-B14F-4D97-AF65-F5344CB8AC3E}">
        <p14:creationId xmlns:p14="http://schemas.microsoft.com/office/powerpoint/2010/main" val="180639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2">
            <a:extLst>
              <a:ext uri="{FF2B5EF4-FFF2-40B4-BE49-F238E27FC236}">
                <a16:creationId xmlns:a16="http://schemas.microsoft.com/office/drawing/2014/main" id="{6728CF65-99A7-E311-45D6-6056656D0C26}"/>
              </a:ext>
            </a:extLst>
          </p:cNvPr>
          <p:cNvSpPr/>
          <p:nvPr/>
        </p:nvSpPr>
        <p:spPr>
          <a:xfrm rot="17077493">
            <a:off x="11953144" y="3490818"/>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grpSp>
        <p:nvGrpSpPr>
          <p:cNvPr id="2" name="Group 2"/>
          <p:cNvGrpSpPr/>
          <p:nvPr/>
        </p:nvGrpSpPr>
        <p:grpSpPr>
          <a:xfrm>
            <a:off x="15468600" y="-185003"/>
            <a:ext cx="1524868" cy="10657005"/>
            <a:chOff x="0" y="0"/>
            <a:chExt cx="401611" cy="2806783"/>
          </a:xfrm>
        </p:grpSpPr>
        <p:sp>
          <p:nvSpPr>
            <p:cNvPr id="3" name="Freeform 3"/>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solidFill>
              <a:srgbClr val="C0D48B"/>
            </a:solidFill>
          </p:spPr>
          <p:txBody>
            <a:bodyPr/>
            <a:lstStyle/>
            <a:p>
              <a:endParaRPr lang="en-US">
                <a:latin typeface="SoDo Sans" pitchFamily="2" charset="77"/>
                <a:ea typeface="SoDo Sans" pitchFamily="2" charset="77"/>
              </a:endParaRPr>
            </a:p>
          </p:txBody>
        </p:sp>
        <p:sp>
          <p:nvSpPr>
            <p:cNvPr id="4" name="TextBox 4"/>
            <p:cNvSpPr txBox="1"/>
            <p:nvPr/>
          </p:nvSpPr>
          <p:spPr>
            <a:xfrm>
              <a:off x="0" y="-38100"/>
              <a:ext cx="401611" cy="2844883"/>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pic>
        <p:nvPicPr>
          <p:cNvPr id="17" name="Picture 16" descr="A picture containing cup, coffee, table, food&#10;&#10;Description automatically generated">
            <a:extLst>
              <a:ext uri="{FF2B5EF4-FFF2-40B4-BE49-F238E27FC236}">
                <a16:creationId xmlns:a16="http://schemas.microsoft.com/office/drawing/2014/main" id="{BFA60F04-A1D9-C76D-C805-9AA9CCC09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87080">
            <a:off x="12216477" y="332420"/>
            <a:ext cx="4364745" cy="7669737"/>
          </a:xfrm>
          <a:prstGeom prst="rect">
            <a:avLst/>
          </a:prstGeom>
        </p:spPr>
      </p:pic>
      <p:grpSp>
        <p:nvGrpSpPr>
          <p:cNvPr id="5" name="Group 5"/>
          <p:cNvGrpSpPr/>
          <p:nvPr/>
        </p:nvGrpSpPr>
        <p:grpSpPr>
          <a:xfrm>
            <a:off x="8762999" y="6728189"/>
            <a:ext cx="9191683" cy="3259237"/>
            <a:chOff x="0" y="0"/>
            <a:chExt cx="1870392" cy="666367"/>
          </a:xfrm>
        </p:grpSpPr>
        <p:sp>
          <p:nvSpPr>
            <p:cNvPr id="6" name="Freeform 6"/>
            <p:cNvSpPr/>
            <p:nvPr/>
          </p:nvSpPr>
          <p:spPr>
            <a:xfrm>
              <a:off x="0" y="0"/>
              <a:ext cx="1870392" cy="666367"/>
            </a:xfrm>
            <a:custGeom>
              <a:avLst/>
              <a:gdLst/>
              <a:ahLst/>
              <a:cxnLst/>
              <a:rect l="l" t="t" r="r" b="b"/>
              <a:pathLst>
                <a:path w="1870392" h="666367">
                  <a:moveTo>
                    <a:pt x="0" y="0"/>
                  </a:moveTo>
                  <a:lnTo>
                    <a:pt x="1870392" y="0"/>
                  </a:lnTo>
                  <a:lnTo>
                    <a:pt x="1870392" y="666367"/>
                  </a:lnTo>
                  <a:lnTo>
                    <a:pt x="0" y="666367"/>
                  </a:lnTo>
                  <a:close/>
                </a:path>
              </a:pathLst>
            </a:custGeom>
            <a:solidFill>
              <a:srgbClr val="AE722F"/>
            </a:solidFill>
          </p:spPr>
          <p:txBody>
            <a:bodyPr/>
            <a:lstStyle/>
            <a:p>
              <a:endParaRPr lang="en-US">
                <a:latin typeface="SoDo Sans" pitchFamily="2" charset="77"/>
                <a:ea typeface="SoDo Sans" pitchFamily="2" charset="77"/>
              </a:endParaRPr>
            </a:p>
          </p:txBody>
        </p:sp>
        <p:sp>
          <p:nvSpPr>
            <p:cNvPr id="7" name="TextBox 7"/>
            <p:cNvSpPr txBox="1"/>
            <p:nvPr/>
          </p:nvSpPr>
          <p:spPr>
            <a:xfrm>
              <a:off x="0" y="-47625"/>
              <a:ext cx="1870392" cy="713992"/>
            </a:xfrm>
            <a:prstGeom prst="rect">
              <a:avLst/>
            </a:prstGeom>
          </p:spPr>
          <p:txBody>
            <a:bodyPr lIns="50800" tIns="50800" rIns="50800" bIns="50800" rtlCol="0" anchor="ctr"/>
            <a:lstStyle/>
            <a:p>
              <a:pPr algn="ctr">
                <a:lnSpc>
                  <a:spcPts val="3219"/>
                </a:lnSpc>
                <a:spcBef>
                  <a:spcPct val="0"/>
                </a:spcBef>
              </a:pPr>
              <a:endParaRPr lang="en-US" sz="2299">
                <a:solidFill>
                  <a:srgbClr val="FFFFFF"/>
                </a:solidFill>
                <a:latin typeface="SoDo Sans" pitchFamily="2" charset="77"/>
                <a:ea typeface="SoDo Sans" pitchFamily="2" charset="77"/>
              </a:endParaRPr>
            </a:p>
          </p:txBody>
        </p:sp>
      </p:grpSp>
      <p:sp>
        <p:nvSpPr>
          <p:cNvPr id="9" name="TextBox 9"/>
          <p:cNvSpPr txBox="1"/>
          <p:nvPr/>
        </p:nvSpPr>
        <p:spPr>
          <a:xfrm>
            <a:off x="1028700" y="2442399"/>
            <a:ext cx="7101644" cy="6543138"/>
          </a:xfrm>
          <a:prstGeom prst="rect">
            <a:avLst/>
          </a:prstGeom>
        </p:spPr>
        <p:txBody>
          <a:bodyPr wrap="square" lIns="0" tIns="0" rIns="0" bIns="0" rtlCol="0" anchor="t">
            <a:spAutoFit/>
          </a:bodyPr>
          <a:lstStyle/>
          <a:p>
            <a:pPr>
              <a:lnSpc>
                <a:spcPts val="3150"/>
              </a:lnSpc>
            </a:pPr>
            <a:r>
              <a:rPr lang="en-US" sz="2100" spc="21">
                <a:solidFill>
                  <a:srgbClr val="737373"/>
                </a:solidFill>
                <a:latin typeface="SoDo Sans" pitchFamily="2" charset="77"/>
                <a:ea typeface="SoDo Sans" pitchFamily="2" charset="77"/>
              </a:rPr>
              <a:t>Starbucks has consistently stood at the forefront of innovation and customer experience in the fast-paced world of coffee retail. Today, we are excited to present an opportunity to elevate this experience to new heights with our Natural Language Processing (NLP) model, specifically designed for Starbucks drive-thru kiosks. </a:t>
            </a:r>
          </a:p>
          <a:p>
            <a:pPr>
              <a:lnSpc>
                <a:spcPts val="3150"/>
              </a:lnSpc>
            </a:pPr>
            <a:endParaRPr lang="en-US" sz="2100" spc="21">
              <a:solidFill>
                <a:srgbClr val="737373"/>
              </a:solidFill>
              <a:latin typeface="SoDo Sans" pitchFamily="2" charset="77"/>
              <a:ea typeface="SoDo Sans" pitchFamily="2" charset="77"/>
            </a:endParaRPr>
          </a:p>
          <a:p>
            <a:pPr>
              <a:lnSpc>
                <a:spcPts val="3150"/>
              </a:lnSpc>
            </a:pPr>
            <a:r>
              <a:rPr lang="en-US" sz="2100" spc="21">
                <a:solidFill>
                  <a:srgbClr val="737373"/>
                </a:solidFill>
                <a:latin typeface="SoDo Sans" pitchFamily="2" charset="77"/>
                <a:ea typeface="SoDo Sans" pitchFamily="2" charset="77"/>
              </a:rPr>
              <a:t>Our technology promises to transform how customers interact with Starbucks, offering a seamless, efficient, and personalized ordering process. By integrating voice ordering capabilities, we aim to enhance customer convenience, reduce wait times, and ensure order accuracy, thereby reinforcing Starbucks' commitment to exceptional service and technological advancement.</a:t>
            </a:r>
          </a:p>
        </p:txBody>
      </p:sp>
      <p:sp>
        <p:nvSpPr>
          <p:cNvPr id="10" name="TextBox 10"/>
          <p:cNvSpPr txBox="1"/>
          <p:nvPr/>
        </p:nvSpPr>
        <p:spPr>
          <a:xfrm>
            <a:off x="1028700" y="1247775"/>
            <a:ext cx="6613726" cy="942887"/>
          </a:xfrm>
          <a:prstGeom prst="rect">
            <a:avLst/>
          </a:prstGeom>
        </p:spPr>
        <p:txBody>
          <a:bodyPr wrap="square"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Introduction</a:t>
            </a:r>
          </a:p>
        </p:txBody>
      </p:sp>
      <p:sp>
        <p:nvSpPr>
          <p:cNvPr id="14" name="TextBox 13">
            <a:extLst>
              <a:ext uri="{FF2B5EF4-FFF2-40B4-BE49-F238E27FC236}">
                <a16:creationId xmlns:a16="http://schemas.microsoft.com/office/drawing/2014/main" id="{0DDACEF3-FA37-E1DD-8391-84788CF4095B}"/>
              </a:ext>
            </a:extLst>
          </p:cNvPr>
          <p:cNvSpPr txBox="1"/>
          <p:nvPr/>
        </p:nvSpPr>
        <p:spPr>
          <a:xfrm>
            <a:off x="9086416" y="6951231"/>
            <a:ext cx="8668184" cy="2677656"/>
          </a:xfrm>
          <a:prstGeom prst="rect">
            <a:avLst/>
          </a:prstGeom>
          <a:noFill/>
        </p:spPr>
        <p:txBody>
          <a:bodyPr wrap="square">
            <a:spAutoFit/>
          </a:bodyPr>
          <a:lstStyle/>
          <a:p>
            <a:r>
              <a:rPr lang="en-US" sz="2800">
                <a:solidFill>
                  <a:schemeClr val="bg1"/>
                </a:solidFill>
              </a:rPr>
              <a:t>Starbucks needs to tackle both cost savings and store expansion through drive-through stores. Utilizing machine learning to automate the voice ordering process within drive-throughs provides them a competitive advantage while strengthening the two priorities of cost savings and store expansion from their Triple Shot Reinvention Plan.</a:t>
            </a:r>
          </a:p>
        </p:txBody>
      </p:sp>
      <p:sp>
        <p:nvSpPr>
          <p:cNvPr id="18" name="Freeform 22">
            <a:extLst>
              <a:ext uri="{FF2B5EF4-FFF2-40B4-BE49-F238E27FC236}">
                <a16:creationId xmlns:a16="http://schemas.microsoft.com/office/drawing/2014/main" id="{0F96AB15-2E1D-D5E3-73D9-3F8034BADD1D}"/>
              </a:ext>
            </a:extLst>
          </p:cNvPr>
          <p:cNvSpPr/>
          <p:nvPr/>
        </p:nvSpPr>
        <p:spPr>
          <a:xfrm>
            <a:off x="15311336" y="548677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20" name="Freeform 22">
            <a:extLst>
              <a:ext uri="{FF2B5EF4-FFF2-40B4-BE49-F238E27FC236}">
                <a16:creationId xmlns:a16="http://schemas.microsoft.com/office/drawing/2014/main" id="{CAA42071-240A-D35F-A0F7-94435862215A}"/>
              </a:ext>
            </a:extLst>
          </p:cNvPr>
          <p:cNvSpPr/>
          <p:nvPr/>
        </p:nvSpPr>
        <p:spPr>
          <a:xfrm rot="16570668">
            <a:off x="11645800" y="554053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8" name="Freeform 20">
            <a:extLst>
              <a:ext uri="{FF2B5EF4-FFF2-40B4-BE49-F238E27FC236}">
                <a16:creationId xmlns:a16="http://schemas.microsoft.com/office/drawing/2014/main" id="{09B345AE-D2B8-AF6B-FCF4-C7D9D8205F20}"/>
              </a:ext>
            </a:extLst>
          </p:cNvPr>
          <p:cNvSpPr/>
          <p:nvPr/>
        </p:nvSpPr>
        <p:spPr>
          <a:xfrm flipH="1">
            <a:off x="16254529" y="3565683"/>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1" name="Freeform 20">
            <a:extLst>
              <a:ext uri="{FF2B5EF4-FFF2-40B4-BE49-F238E27FC236}">
                <a16:creationId xmlns:a16="http://schemas.microsoft.com/office/drawing/2014/main" id="{4F449169-1492-D695-A856-7B9DC4C08F22}"/>
              </a:ext>
            </a:extLst>
          </p:cNvPr>
          <p:cNvSpPr/>
          <p:nvPr/>
        </p:nvSpPr>
        <p:spPr>
          <a:xfrm rot="6525731" flipH="1">
            <a:off x="11834932" y="4886357"/>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p:bldP spid="18" grpId="0" animBg="1"/>
      <p:bldP spid="20" grpId="0" animBg="1"/>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3368" y="0"/>
            <a:ext cx="0" cy="10287000"/>
          </a:xfrm>
          <a:prstGeom prst="line">
            <a:avLst/>
          </a:prstGeom>
          <a:ln w="38100" cap="flat">
            <a:solidFill>
              <a:srgbClr val="01633B"/>
            </a:solidFill>
            <a:prstDash val="solid"/>
            <a:headEnd type="none" w="sm" len="sm"/>
            <a:tailEnd type="none" w="sm" len="sm"/>
          </a:ln>
        </p:spPr>
        <p:txBody>
          <a:bodyPr/>
          <a:lstStyle/>
          <a:p>
            <a:endParaRPr lang="en-US">
              <a:latin typeface="SoDo Sans" pitchFamily="2" charset="77"/>
              <a:ea typeface="SoDo Sans" pitchFamily="2" charset="77"/>
            </a:endParaRPr>
          </a:p>
        </p:txBody>
      </p:sp>
      <p:sp>
        <p:nvSpPr>
          <p:cNvPr id="3" name="Freeform 3"/>
          <p:cNvSpPr/>
          <p:nvPr/>
        </p:nvSpPr>
        <p:spPr>
          <a:xfrm rot="-2882270">
            <a:off x="6835671" y="1585154"/>
            <a:ext cx="555394" cy="937014"/>
          </a:xfrm>
          <a:custGeom>
            <a:avLst/>
            <a:gdLst/>
            <a:ahLst/>
            <a:cxnLst/>
            <a:rect l="l" t="t" r="r" b="b"/>
            <a:pathLst>
              <a:path w="555394" h="937014">
                <a:moveTo>
                  <a:pt x="0" y="0"/>
                </a:moveTo>
                <a:lnTo>
                  <a:pt x="555394" y="0"/>
                </a:lnTo>
                <a:lnTo>
                  <a:pt x="555394" y="937014"/>
                </a:lnTo>
                <a:lnTo>
                  <a:pt x="0" y="937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4" name="Freeform 4"/>
          <p:cNvSpPr/>
          <p:nvPr/>
        </p:nvSpPr>
        <p:spPr>
          <a:xfrm rot="-2882270">
            <a:off x="6835671" y="7436853"/>
            <a:ext cx="555394" cy="937014"/>
          </a:xfrm>
          <a:custGeom>
            <a:avLst/>
            <a:gdLst/>
            <a:ahLst/>
            <a:cxnLst/>
            <a:rect l="l" t="t" r="r" b="b"/>
            <a:pathLst>
              <a:path w="555394" h="937014">
                <a:moveTo>
                  <a:pt x="0" y="0"/>
                </a:moveTo>
                <a:lnTo>
                  <a:pt x="555394" y="0"/>
                </a:lnTo>
                <a:lnTo>
                  <a:pt x="555394" y="937014"/>
                </a:lnTo>
                <a:lnTo>
                  <a:pt x="0" y="937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grpSp>
        <p:nvGrpSpPr>
          <p:cNvPr id="5" name="Group 5"/>
          <p:cNvGrpSpPr/>
          <p:nvPr/>
        </p:nvGrpSpPr>
        <p:grpSpPr>
          <a:xfrm>
            <a:off x="8012007" y="4613458"/>
            <a:ext cx="2553339" cy="2057599"/>
            <a:chOff x="0" y="0"/>
            <a:chExt cx="812800" cy="654992"/>
          </a:xfrm>
        </p:grpSpPr>
        <p:sp>
          <p:nvSpPr>
            <p:cNvPr id="6" name="Freeform 6"/>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7" name="TextBox 7"/>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8" name="Group 8"/>
          <p:cNvGrpSpPr/>
          <p:nvPr/>
        </p:nvGrpSpPr>
        <p:grpSpPr>
          <a:xfrm>
            <a:off x="10990903" y="4613458"/>
            <a:ext cx="2553339" cy="2057599"/>
            <a:chOff x="0" y="0"/>
            <a:chExt cx="812800" cy="654992"/>
          </a:xfrm>
        </p:grpSpPr>
        <p:sp>
          <p:nvSpPr>
            <p:cNvPr id="9" name="Freeform 9"/>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10" name="TextBox 10"/>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1" name="Group 11"/>
          <p:cNvGrpSpPr/>
          <p:nvPr/>
        </p:nvGrpSpPr>
        <p:grpSpPr>
          <a:xfrm>
            <a:off x="13920143" y="4613458"/>
            <a:ext cx="2553339" cy="2057599"/>
            <a:chOff x="0" y="0"/>
            <a:chExt cx="812800" cy="654992"/>
          </a:xfrm>
        </p:grpSpPr>
        <p:sp>
          <p:nvSpPr>
            <p:cNvPr id="12" name="Freeform 12"/>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13" name="TextBox 13"/>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4" name="Freeform 14"/>
          <p:cNvSpPr/>
          <p:nvPr/>
        </p:nvSpPr>
        <p:spPr>
          <a:xfrm rot="5400000">
            <a:off x="11817539" y="1297631"/>
            <a:ext cx="848848" cy="5909699"/>
          </a:xfrm>
          <a:custGeom>
            <a:avLst/>
            <a:gdLst/>
            <a:ahLst/>
            <a:cxnLst/>
            <a:rect l="l" t="t" r="r" b="b"/>
            <a:pathLst>
              <a:path w="848848" h="5909699">
                <a:moveTo>
                  <a:pt x="0" y="0"/>
                </a:moveTo>
                <a:lnTo>
                  <a:pt x="848848" y="0"/>
                </a:lnTo>
                <a:lnTo>
                  <a:pt x="848848" y="5909699"/>
                </a:lnTo>
                <a:lnTo>
                  <a:pt x="0" y="5909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5" name="Freeform 15"/>
          <p:cNvSpPr/>
          <p:nvPr/>
        </p:nvSpPr>
        <p:spPr>
          <a:xfrm rot="1777348">
            <a:off x="4022400" y="4011674"/>
            <a:ext cx="1096489" cy="1251874"/>
          </a:xfrm>
          <a:custGeom>
            <a:avLst/>
            <a:gdLst/>
            <a:ahLst/>
            <a:cxnLst/>
            <a:rect l="l" t="t" r="r" b="b"/>
            <a:pathLst>
              <a:path w="1096489" h="1251874">
                <a:moveTo>
                  <a:pt x="0" y="0"/>
                </a:moveTo>
                <a:lnTo>
                  <a:pt x="1096489" y="0"/>
                </a:lnTo>
                <a:lnTo>
                  <a:pt x="1096489" y="1251874"/>
                </a:lnTo>
                <a:lnTo>
                  <a:pt x="0" y="1251874"/>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grpSp>
        <p:nvGrpSpPr>
          <p:cNvPr id="16" name="Group 16"/>
          <p:cNvGrpSpPr/>
          <p:nvPr/>
        </p:nvGrpSpPr>
        <p:grpSpPr>
          <a:xfrm>
            <a:off x="-3816913" y="5143500"/>
            <a:ext cx="9967601" cy="996760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alpha val="86667"/>
              </a:srgbClr>
            </a:solidFill>
          </p:spPr>
          <p:txBody>
            <a:bodyPr/>
            <a:lstStyle/>
            <a:p>
              <a:endParaRPr lang="en-US">
                <a:latin typeface="SoDo Sans" pitchFamily="2" charset="77"/>
                <a:ea typeface="SoDo Sans" pitchFamily="2" charset="77"/>
              </a:endParaRP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9" name="Freeform 19"/>
          <p:cNvSpPr/>
          <p:nvPr/>
        </p:nvSpPr>
        <p:spPr>
          <a:xfrm flipH="1">
            <a:off x="0" y="3064983"/>
            <a:ext cx="5612634" cy="8568622"/>
          </a:xfrm>
          <a:custGeom>
            <a:avLst/>
            <a:gdLst/>
            <a:ahLst/>
            <a:cxnLst/>
            <a:rect l="l" t="t" r="r" b="b"/>
            <a:pathLst>
              <a:path w="5612634" h="8568622">
                <a:moveTo>
                  <a:pt x="5612634" y="0"/>
                </a:moveTo>
                <a:lnTo>
                  <a:pt x="0" y="0"/>
                </a:lnTo>
                <a:lnTo>
                  <a:pt x="0" y="8568622"/>
                </a:lnTo>
                <a:lnTo>
                  <a:pt x="5612634" y="8568622"/>
                </a:lnTo>
                <a:lnTo>
                  <a:pt x="5612634" y="0"/>
                </a:lnTo>
                <a:close/>
              </a:path>
            </a:pathLst>
          </a:custGeom>
          <a:blipFill>
            <a:blip r:embed="rId7"/>
            <a:stretch>
              <a:fillRect/>
            </a:stretch>
          </a:blipFill>
        </p:spPr>
        <p:txBody>
          <a:bodyPr/>
          <a:lstStyle/>
          <a:p>
            <a:endParaRPr lang="en-US">
              <a:latin typeface="SoDo Sans" pitchFamily="2" charset="77"/>
              <a:ea typeface="SoDo Sans" pitchFamily="2" charset="77"/>
            </a:endParaRPr>
          </a:p>
        </p:txBody>
      </p:sp>
      <p:sp>
        <p:nvSpPr>
          <p:cNvPr id="20" name="Freeform 20"/>
          <p:cNvSpPr/>
          <p:nvPr/>
        </p:nvSpPr>
        <p:spPr>
          <a:xfrm flipH="1">
            <a:off x="4637175" y="5533150"/>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21" name="Freeform 21"/>
          <p:cNvSpPr/>
          <p:nvPr/>
        </p:nvSpPr>
        <p:spPr>
          <a:xfrm rot="-1430114">
            <a:off x="1179517" y="8581600"/>
            <a:ext cx="975459" cy="952292"/>
          </a:xfrm>
          <a:custGeom>
            <a:avLst/>
            <a:gdLst/>
            <a:ahLst/>
            <a:cxnLst/>
            <a:rect l="l" t="t" r="r" b="b"/>
            <a:pathLst>
              <a:path w="975459" h="952292">
                <a:moveTo>
                  <a:pt x="0" y="0"/>
                </a:moveTo>
                <a:lnTo>
                  <a:pt x="975459" y="0"/>
                </a:lnTo>
                <a:lnTo>
                  <a:pt x="975459" y="952292"/>
                </a:lnTo>
                <a:lnTo>
                  <a:pt x="0" y="952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22" name="Freeform 22"/>
          <p:cNvSpPr/>
          <p:nvPr/>
        </p:nvSpPr>
        <p:spPr>
          <a:xfrm>
            <a:off x="4637175" y="790536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23" name="TextBox 23"/>
          <p:cNvSpPr txBox="1"/>
          <p:nvPr/>
        </p:nvSpPr>
        <p:spPr>
          <a:xfrm>
            <a:off x="480592" y="1247775"/>
            <a:ext cx="6613726" cy="942887"/>
          </a:xfrm>
          <a:prstGeom prst="rect">
            <a:avLst/>
          </a:prstGeom>
        </p:spPr>
        <p:txBody>
          <a:bodyPr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Background</a:t>
            </a:r>
          </a:p>
        </p:txBody>
      </p:sp>
      <p:sp>
        <p:nvSpPr>
          <p:cNvPr id="24" name="TextBox 24"/>
          <p:cNvSpPr txBox="1"/>
          <p:nvPr/>
        </p:nvSpPr>
        <p:spPr>
          <a:xfrm>
            <a:off x="8048160" y="1836045"/>
            <a:ext cx="8425322" cy="2369431"/>
          </a:xfrm>
          <a:prstGeom prst="rect">
            <a:avLst/>
          </a:prstGeom>
        </p:spPr>
        <p:txBody>
          <a:bodyPr lIns="0" tIns="0" rIns="0" bIns="0" rtlCol="0" anchor="t">
            <a:spAutoFit/>
          </a:bodyPr>
          <a:lstStyle/>
          <a:p>
            <a:pPr algn="just">
              <a:lnSpc>
                <a:spcPts val="3079"/>
              </a:lnSpc>
            </a:pPr>
            <a:r>
              <a:rPr lang="en-US" sz="2199" spc="21">
                <a:solidFill>
                  <a:srgbClr val="737373"/>
                </a:solidFill>
                <a:latin typeface="SoDo Sans" pitchFamily="2" charset="77"/>
                <a:ea typeface="SoDo Sans" pitchFamily="2" charset="77"/>
              </a:rPr>
              <a:t>Starbucks’ innovative AI platform acts as an invisible, super-smart sidekick to the human baristas, helping do the heavy lifting with inventory, supply chain logistics, and replenishment orders, saving partners time, predicting staffing needs, and making schedules.</a:t>
            </a:r>
          </a:p>
          <a:p>
            <a:pPr algn="just">
              <a:lnSpc>
                <a:spcPts val="3079"/>
              </a:lnSpc>
            </a:pPr>
            <a:endParaRPr lang="en-US" sz="2199" spc="21">
              <a:solidFill>
                <a:srgbClr val="737373"/>
              </a:solidFill>
              <a:latin typeface="SoDo Sans" pitchFamily="2" charset="77"/>
              <a:ea typeface="SoDo Sans" pitchFamily="2" charset="77"/>
            </a:endParaRPr>
          </a:p>
        </p:txBody>
      </p:sp>
      <p:sp>
        <p:nvSpPr>
          <p:cNvPr id="25" name="TextBox 25"/>
          <p:cNvSpPr txBox="1"/>
          <p:nvPr/>
        </p:nvSpPr>
        <p:spPr>
          <a:xfrm>
            <a:off x="8074146" y="695007"/>
            <a:ext cx="2221111" cy="579326"/>
          </a:xfrm>
          <a:prstGeom prst="rect">
            <a:avLst/>
          </a:prstGeom>
        </p:spPr>
        <p:txBody>
          <a:bodyPr lIns="0" tIns="0" rIns="0" bIns="0" rtlCol="0" anchor="t">
            <a:spAutoFit/>
          </a:bodyPr>
          <a:lstStyle/>
          <a:p>
            <a:pPr algn="ctr">
              <a:lnSpc>
                <a:spcPts val="4689"/>
              </a:lnSpc>
            </a:pPr>
            <a:r>
              <a:rPr lang="en-US" sz="3349">
                <a:solidFill>
                  <a:srgbClr val="000000"/>
                </a:solidFill>
                <a:latin typeface="SoDo Sans" pitchFamily="2" charset="77"/>
                <a:ea typeface="SoDo Sans" pitchFamily="2" charset="77"/>
              </a:rPr>
              <a:t>Deep Brew</a:t>
            </a:r>
          </a:p>
        </p:txBody>
      </p:sp>
      <p:sp>
        <p:nvSpPr>
          <p:cNvPr id="26" name="TextBox 26"/>
          <p:cNvSpPr txBox="1"/>
          <p:nvPr/>
        </p:nvSpPr>
        <p:spPr>
          <a:xfrm>
            <a:off x="8034110" y="1317689"/>
            <a:ext cx="3776875" cy="395173"/>
          </a:xfrm>
          <a:prstGeom prst="rect">
            <a:avLst/>
          </a:prstGeom>
        </p:spPr>
        <p:txBody>
          <a:bodyPr wrap="square" lIns="0" tIns="0" rIns="0" bIns="0" rtlCol="0" anchor="t">
            <a:spAutoFit/>
          </a:bodyPr>
          <a:lstStyle/>
          <a:p>
            <a:pPr>
              <a:lnSpc>
                <a:spcPts val="3219"/>
              </a:lnSpc>
            </a:pPr>
            <a:r>
              <a:rPr lang="en-US" sz="2299">
                <a:solidFill>
                  <a:srgbClr val="000000"/>
                </a:solidFill>
                <a:latin typeface="SoDo Sans" pitchFamily="2" charset="77"/>
                <a:ea typeface="SoDo Sans" pitchFamily="2" charset="77"/>
              </a:rPr>
              <a:t>Launched in 2019</a:t>
            </a:r>
          </a:p>
        </p:txBody>
      </p:sp>
      <p:sp>
        <p:nvSpPr>
          <p:cNvPr id="27" name="TextBox 27"/>
          <p:cNvSpPr txBox="1"/>
          <p:nvPr/>
        </p:nvSpPr>
        <p:spPr>
          <a:xfrm>
            <a:off x="8090814" y="4766200"/>
            <a:ext cx="2392598" cy="1829988"/>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Enhancing Customer Experience with AI</a:t>
            </a:r>
          </a:p>
        </p:txBody>
      </p:sp>
      <p:sp>
        <p:nvSpPr>
          <p:cNvPr id="28" name="TextBox 28"/>
          <p:cNvSpPr txBox="1"/>
          <p:nvPr/>
        </p:nvSpPr>
        <p:spPr>
          <a:xfrm>
            <a:off x="11255621" y="4941844"/>
            <a:ext cx="2023903" cy="1368323"/>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Operational Efficiency through AI</a:t>
            </a:r>
          </a:p>
        </p:txBody>
      </p:sp>
      <p:sp>
        <p:nvSpPr>
          <p:cNvPr id="29" name="TextBox 29"/>
          <p:cNvSpPr txBox="1"/>
          <p:nvPr/>
        </p:nvSpPr>
        <p:spPr>
          <a:xfrm>
            <a:off x="14099213" y="4941844"/>
            <a:ext cx="2195200" cy="1368323"/>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Data-Driven Decision Making</a:t>
            </a:r>
          </a:p>
        </p:txBody>
      </p:sp>
      <p:sp>
        <p:nvSpPr>
          <p:cNvPr id="30" name="TextBox 30"/>
          <p:cNvSpPr txBox="1"/>
          <p:nvPr/>
        </p:nvSpPr>
        <p:spPr>
          <a:xfrm>
            <a:off x="7900694" y="7749662"/>
            <a:ext cx="8684101" cy="1971886"/>
          </a:xfrm>
          <a:prstGeom prst="rect">
            <a:avLst/>
          </a:prstGeom>
        </p:spPr>
        <p:txBody>
          <a:bodyPr lIns="0" tIns="0" rIns="0" bIns="0" rtlCol="0" anchor="t">
            <a:spAutoFit/>
          </a:bodyPr>
          <a:lstStyle/>
          <a:p>
            <a:pPr>
              <a:lnSpc>
                <a:spcPts val="3079"/>
              </a:lnSpc>
              <a:spcBef>
                <a:spcPct val="0"/>
              </a:spcBef>
            </a:pPr>
            <a:r>
              <a:rPr lang="en-US" sz="2199">
                <a:solidFill>
                  <a:srgbClr val="737373"/>
                </a:solidFill>
                <a:latin typeface="SoDo Sans" pitchFamily="2" charset="77"/>
                <a:ea typeface="SoDo Sans" pitchFamily="2" charset="77"/>
              </a:rPr>
              <a:t>Starbucks introduced voice ordering in its iOS app and Amazon Alexa in 2017, but the feature is still not fully implemented in its system. This initial rollout is part of the My Starbucks® barista functionality, enabling select customers to order coffee using voice commands.</a:t>
            </a:r>
          </a:p>
        </p:txBody>
      </p:sp>
      <p:sp>
        <p:nvSpPr>
          <p:cNvPr id="31" name="TextBox 31"/>
          <p:cNvSpPr txBox="1"/>
          <p:nvPr/>
        </p:nvSpPr>
        <p:spPr>
          <a:xfrm>
            <a:off x="7900694" y="7015602"/>
            <a:ext cx="5404619" cy="579326"/>
          </a:xfrm>
          <a:prstGeom prst="rect">
            <a:avLst/>
          </a:prstGeom>
        </p:spPr>
        <p:txBody>
          <a:bodyPr lIns="0" tIns="0" rIns="0" bIns="0" rtlCol="0" anchor="t">
            <a:spAutoFit/>
          </a:bodyPr>
          <a:lstStyle/>
          <a:p>
            <a:pPr algn="ctr">
              <a:lnSpc>
                <a:spcPts val="4689"/>
              </a:lnSpc>
            </a:pPr>
            <a:r>
              <a:rPr lang="en-US" sz="3349">
                <a:solidFill>
                  <a:srgbClr val="000000"/>
                </a:solidFill>
                <a:latin typeface="SoDo Sans" pitchFamily="2" charset="77"/>
                <a:ea typeface="SoDo Sans" pitchFamily="2" charset="77"/>
              </a:rPr>
              <a:t>Voice Ordering on the App</a:t>
            </a:r>
          </a:p>
        </p:txBody>
      </p:sp>
      <p:sp>
        <p:nvSpPr>
          <p:cNvPr id="32" name="Freeform 32"/>
          <p:cNvSpPr/>
          <p:nvPr/>
        </p:nvSpPr>
        <p:spPr>
          <a:xfrm rot="-7396067">
            <a:off x="298122" y="6362408"/>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33" name="TextBox 27">
            <a:extLst>
              <a:ext uri="{FF2B5EF4-FFF2-40B4-BE49-F238E27FC236}">
                <a16:creationId xmlns:a16="http://schemas.microsoft.com/office/drawing/2014/main" id="{881C2145-B156-6FA6-044F-CC59189D2862}"/>
              </a:ext>
            </a:extLst>
          </p:cNvPr>
          <p:cNvSpPr txBox="1"/>
          <p:nvPr/>
        </p:nvSpPr>
        <p:spPr>
          <a:xfrm>
            <a:off x="480592" y="2196336"/>
            <a:ext cx="6098718" cy="433452"/>
          </a:xfrm>
          <a:prstGeom prst="rect">
            <a:avLst/>
          </a:prstGeom>
        </p:spPr>
        <p:txBody>
          <a:bodyPr wrap="square" lIns="0" tIns="0" rIns="0" bIns="0" rtlCol="0" anchor="t">
            <a:spAutoFit/>
          </a:bodyPr>
          <a:lstStyle/>
          <a:p>
            <a:pPr marL="0" lvl="0" indent="0">
              <a:lnSpc>
                <a:spcPts val="3420"/>
              </a:lnSpc>
              <a:spcBef>
                <a:spcPct val="0"/>
              </a:spcBef>
            </a:pPr>
            <a:r>
              <a:rPr lang="en-US" sz="2800">
                <a:solidFill>
                  <a:srgbClr val="00623A"/>
                </a:solidFill>
                <a:latin typeface="SoDo Sans" pitchFamily="2" charset="77"/>
                <a:ea typeface="SoDo Sans" pitchFamily="2" charset="77"/>
              </a:rPr>
              <a:t>About Starbucks’ ML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4" grpId="0" animBg="1"/>
      <p:bldP spid="15" grpId="0" animBg="1"/>
      <p:bldP spid="19" grpId="0" animBg="1"/>
      <p:bldP spid="20" grpId="0" animBg="1"/>
      <p:bldP spid="21" grpId="0" animBg="1"/>
      <p:bldP spid="22" grpId="0" animBg="1"/>
      <p:bldP spid="24" grpId="0"/>
      <p:bldP spid="25" grpId="0"/>
      <p:bldP spid="26" grpId="0"/>
      <p:bldP spid="27" grpId="0"/>
      <p:bldP spid="28" grpId="0"/>
      <p:bldP spid="29" grpId="0"/>
      <p:bldP spid="30" grpId="0"/>
      <p:bldP spid="31"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C8CD4D70-5467-7E7C-C5A3-DDD63CF60F0E}"/>
              </a:ext>
            </a:extLst>
          </p:cNvPr>
          <p:cNvSpPr/>
          <p:nvPr/>
        </p:nvSpPr>
        <p:spPr>
          <a:xfrm>
            <a:off x="5740906" y="7183454"/>
            <a:ext cx="6446364" cy="6192162"/>
          </a:xfrm>
          <a:custGeom>
            <a:avLst/>
            <a:gdLst/>
            <a:ahLst/>
            <a:cxnLst/>
            <a:rect l="l" t="t" r="r" b="b"/>
            <a:pathLst>
              <a:path w="5995215" h="5995215">
                <a:moveTo>
                  <a:pt x="0" y="0"/>
                </a:moveTo>
                <a:lnTo>
                  <a:pt x="5995216" y="0"/>
                </a:lnTo>
                <a:lnTo>
                  <a:pt x="5995216" y="5995216"/>
                </a:lnTo>
                <a:lnTo>
                  <a:pt x="0" y="599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oDo Sans" pitchFamily="2" charset="77"/>
              <a:ea typeface="SoDo Sans" pitchFamily="2" charset="77"/>
            </a:endParaRPr>
          </a:p>
        </p:txBody>
      </p:sp>
      <p:sp>
        <p:nvSpPr>
          <p:cNvPr id="17" name="Freeform 3">
            <a:extLst>
              <a:ext uri="{FF2B5EF4-FFF2-40B4-BE49-F238E27FC236}">
                <a16:creationId xmlns:a16="http://schemas.microsoft.com/office/drawing/2014/main" id="{5972B14A-A2D9-4787-65A5-7DF977753E23}"/>
              </a:ext>
            </a:extLst>
          </p:cNvPr>
          <p:cNvSpPr/>
          <p:nvPr/>
        </p:nvSpPr>
        <p:spPr>
          <a:xfrm>
            <a:off x="5257800" y="6667500"/>
            <a:ext cx="7367226" cy="6862615"/>
          </a:xfrm>
          <a:custGeom>
            <a:avLst/>
            <a:gdLst/>
            <a:ahLst/>
            <a:cxnLst/>
            <a:rect l="l" t="t" r="r" b="b"/>
            <a:pathLst>
              <a:path w="7044783" h="7044783">
                <a:moveTo>
                  <a:pt x="0" y="0"/>
                </a:moveTo>
                <a:lnTo>
                  <a:pt x="7044784" y="0"/>
                </a:lnTo>
                <a:lnTo>
                  <a:pt x="7044784" y="7044784"/>
                </a:lnTo>
                <a:lnTo>
                  <a:pt x="0" y="7044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oDo Sans" pitchFamily="2" charset="77"/>
              <a:ea typeface="SoDo Sans" pitchFamily="2" charset="77"/>
            </a:endParaRPr>
          </a:p>
        </p:txBody>
      </p:sp>
      <p:sp>
        <p:nvSpPr>
          <p:cNvPr id="19" name="Freeform 5">
            <a:extLst>
              <a:ext uri="{FF2B5EF4-FFF2-40B4-BE49-F238E27FC236}">
                <a16:creationId xmlns:a16="http://schemas.microsoft.com/office/drawing/2014/main" id="{B9126DD0-4971-C9FE-ACB7-A5E6C89FCDB5}"/>
              </a:ext>
            </a:extLst>
          </p:cNvPr>
          <p:cNvSpPr/>
          <p:nvPr/>
        </p:nvSpPr>
        <p:spPr>
          <a:xfrm>
            <a:off x="2808057" y="7889902"/>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D57"/>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0" name="Freeform 5">
            <a:extLst>
              <a:ext uri="{FF2B5EF4-FFF2-40B4-BE49-F238E27FC236}">
                <a16:creationId xmlns:a16="http://schemas.microsoft.com/office/drawing/2014/main" id="{BF4978F1-0FFC-A5F3-9B3D-175D42996ED3}"/>
              </a:ext>
            </a:extLst>
          </p:cNvPr>
          <p:cNvSpPr/>
          <p:nvPr/>
        </p:nvSpPr>
        <p:spPr>
          <a:xfrm>
            <a:off x="13026370" y="7889902"/>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D88C"/>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1" name="Freeform 5">
            <a:extLst>
              <a:ext uri="{FF2B5EF4-FFF2-40B4-BE49-F238E27FC236}">
                <a16:creationId xmlns:a16="http://schemas.microsoft.com/office/drawing/2014/main" id="{81EB4C83-9929-9716-1B5D-664C1A465B92}"/>
              </a:ext>
            </a:extLst>
          </p:cNvPr>
          <p:cNvSpPr/>
          <p:nvPr/>
        </p:nvSpPr>
        <p:spPr>
          <a:xfrm>
            <a:off x="5081226" y="4744125"/>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56A"/>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2" name="Freeform 5">
            <a:extLst>
              <a:ext uri="{FF2B5EF4-FFF2-40B4-BE49-F238E27FC236}">
                <a16:creationId xmlns:a16="http://schemas.microsoft.com/office/drawing/2014/main" id="{E3AFC977-99C3-6B93-F6BE-EB99795CC046}"/>
              </a:ext>
            </a:extLst>
          </p:cNvPr>
          <p:cNvSpPr/>
          <p:nvPr/>
        </p:nvSpPr>
        <p:spPr>
          <a:xfrm>
            <a:off x="10491426" y="4744124"/>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685"/>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3" name="TextBox 32">
            <a:extLst>
              <a:ext uri="{FF2B5EF4-FFF2-40B4-BE49-F238E27FC236}">
                <a16:creationId xmlns:a16="http://schemas.microsoft.com/office/drawing/2014/main" id="{FBA7A8E0-5530-1B3D-582D-9FF69C95A5FA}"/>
              </a:ext>
            </a:extLst>
          </p:cNvPr>
          <p:cNvSpPr txBox="1"/>
          <p:nvPr/>
        </p:nvSpPr>
        <p:spPr>
          <a:xfrm>
            <a:off x="3357872" y="8066759"/>
            <a:ext cx="856325"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S</a:t>
            </a:r>
          </a:p>
        </p:txBody>
      </p:sp>
      <p:sp>
        <p:nvSpPr>
          <p:cNvPr id="34" name="TextBox 33">
            <a:extLst>
              <a:ext uri="{FF2B5EF4-FFF2-40B4-BE49-F238E27FC236}">
                <a16:creationId xmlns:a16="http://schemas.microsoft.com/office/drawing/2014/main" id="{FD5511B6-113D-CFE5-0FFF-A5699FE96C58}"/>
              </a:ext>
            </a:extLst>
          </p:cNvPr>
          <p:cNvSpPr txBox="1"/>
          <p:nvPr/>
        </p:nvSpPr>
        <p:spPr>
          <a:xfrm>
            <a:off x="5308037" y="5040422"/>
            <a:ext cx="1502334"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W</a:t>
            </a:r>
          </a:p>
        </p:txBody>
      </p:sp>
      <p:sp>
        <p:nvSpPr>
          <p:cNvPr id="35" name="TextBox 34">
            <a:extLst>
              <a:ext uri="{FF2B5EF4-FFF2-40B4-BE49-F238E27FC236}">
                <a16:creationId xmlns:a16="http://schemas.microsoft.com/office/drawing/2014/main" id="{3338EE78-8D41-CB7C-8217-FEED834A6D19}"/>
              </a:ext>
            </a:extLst>
          </p:cNvPr>
          <p:cNvSpPr txBox="1"/>
          <p:nvPr/>
        </p:nvSpPr>
        <p:spPr>
          <a:xfrm>
            <a:off x="10882544" y="4983005"/>
            <a:ext cx="1173719"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O</a:t>
            </a:r>
          </a:p>
        </p:txBody>
      </p:sp>
      <p:sp>
        <p:nvSpPr>
          <p:cNvPr id="36" name="TextBox 35">
            <a:extLst>
              <a:ext uri="{FF2B5EF4-FFF2-40B4-BE49-F238E27FC236}">
                <a16:creationId xmlns:a16="http://schemas.microsoft.com/office/drawing/2014/main" id="{E4F9B164-D5BE-DE66-F662-678BF9EA9CE9}"/>
              </a:ext>
            </a:extLst>
          </p:cNvPr>
          <p:cNvSpPr txBox="1"/>
          <p:nvPr/>
        </p:nvSpPr>
        <p:spPr>
          <a:xfrm>
            <a:off x="13612596" y="8222450"/>
            <a:ext cx="854721"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T</a:t>
            </a:r>
          </a:p>
        </p:txBody>
      </p:sp>
      <p:sp>
        <p:nvSpPr>
          <p:cNvPr id="38" name="TextBox 37">
            <a:extLst>
              <a:ext uri="{FF2B5EF4-FFF2-40B4-BE49-F238E27FC236}">
                <a16:creationId xmlns:a16="http://schemas.microsoft.com/office/drawing/2014/main" id="{E9711879-F804-8160-E601-292290278079}"/>
              </a:ext>
            </a:extLst>
          </p:cNvPr>
          <p:cNvSpPr txBox="1"/>
          <p:nvPr/>
        </p:nvSpPr>
        <p:spPr>
          <a:xfrm>
            <a:off x="100530" y="5767835"/>
            <a:ext cx="4242870" cy="2362185"/>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Strong digital presence </a:t>
            </a:r>
            <a:r>
              <a:rPr lang="en-CA" sz="2000" b="0" i="0" u="none" strike="noStrike">
                <a:solidFill>
                  <a:srgbClr val="111111"/>
                </a:solidFill>
                <a:effectLst/>
                <a:latin typeface="SoDo Sans" pitchFamily="2" charset="77"/>
                <a:ea typeface="SoDo Sans" pitchFamily="2" charset="77"/>
              </a:rPr>
              <a:t>with 75 million Starbucks Rewards Members.</a:t>
            </a:r>
          </a:p>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Operational efficiency </a:t>
            </a:r>
            <a:r>
              <a:rPr lang="en-CA" sz="2000" b="0" i="0" u="none" strike="noStrike">
                <a:solidFill>
                  <a:srgbClr val="111111"/>
                </a:solidFill>
                <a:effectLst/>
                <a:latin typeface="SoDo Sans" pitchFamily="2" charset="77"/>
                <a:ea typeface="SoDo Sans" pitchFamily="2" charset="77"/>
              </a:rPr>
              <a:t>through machine learning for supply chain and inventory</a:t>
            </a:r>
            <a:r>
              <a:rPr lang="en-CA" sz="2000">
                <a:solidFill>
                  <a:srgbClr val="111111"/>
                </a:solidFill>
                <a:latin typeface="SoDo Sans" pitchFamily="2" charset="77"/>
                <a:ea typeface="SoDo Sans" pitchFamily="2" charset="77"/>
              </a:rPr>
              <a:t>. </a:t>
            </a:r>
            <a:endParaRPr lang="en-CA" sz="2000" b="0" i="0" u="none" strike="noStrike">
              <a:solidFill>
                <a:srgbClr val="111111"/>
              </a:solidFill>
              <a:effectLst/>
              <a:latin typeface="SoDo Sans" pitchFamily="2" charset="77"/>
              <a:ea typeface="SoDo Sans" pitchFamily="2" charset="77"/>
            </a:endParaRPr>
          </a:p>
        </p:txBody>
      </p:sp>
      <p:sp>
        <p:nvSpPr>
          <p:cNvPr id="39" name="TextBox 38">
            <a:extLst>
              <a:ext uri="{FF2B5EF4-FFF2-40B4-BE49-F238E27FC236}">
                <a16:creationId xmlns:a16="http://schemas.microsoft.com/office/drawing/2014/main" id="{4CA0229F-115C-C94E-3C8E-5D23CA3C767E}"/>
              </a:ext>
            </a:extLst>
          </p:cNvPr>
          <p:cNvSpPr txBox="1"/>
          <p:nvPr/>
        </p:nvSpPr>
        <p:spPr>
          <a:xfrm>
            <a:off x="2590878" y="2338144"/>
            <a:ext cx="3480385" cy="2554545"/>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In-store sales are declining </a:t>
            </a:r>
            <a:r>
              <a:rPr lang="en-CA" sz="2000" b="0" i="0" u="none" strike="noStrike">
                <a:solidFill>
                  <a:srgbClr val="111111"/>
                </a:solidFill>
                <a:effectLst/>
                <a:latin typeface="SoDo Sans" pitchFamily="2" charset="77"/>
                <a:ea typeface="SoDo Sans" pitchFamily="2" charset="77"/>
              </a:rPr>
              <a:t>(only 28% of customers place orders with baristas).</a:t>
            </a:r>
          </a:p>
          <a:p>
            <a:pPr marL="742950" indent="-285750" rtl="0" fontAlgn="base">
              <a:spcBef>
                <a:spcPts val="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High real estate costs </a:t>
            </a:r>
            <a:r>
              <a:rPr lang="en-CA" sz="2000" b="0" i="0" u="none" strike="noStrike">
                <a:solidFill>
                  <a:srgbClr val="111111"/>
                </a:solidFill>
                <a:effectLst/>
                <a:latin typeface="SoDo Sans" pitchFamily="2" charset="77"/>
                <a:ea typeface="SoDo Sans" pitchFamily="2" charset="77"/>
              </a:rPr>
              <a:t>are impacting profitability.</a:t>
            </a:r>
          </a:p>
        </p:txBody>
      </p:sp>
      <p:sp>
        <p:nvSpPr>
          <p:cNvPr id="41" name="TextBox 40">
            <a:extLst>
              <a:ext uri="{FF2B5EF4-FFF2-40B4-BE49-F238E27FC236}">
                <a16:creationId xmlns:a16="http://schemas.microsoft.com/office/drawing/2014/main" id="{496407E1-1741-0E96-1191-035954067DE1}"/>
              </a:ext>
            </a:extLst>
          </p:cNvPr>
          <p:cNvSpPr txBox="1"/>
          <p:nvPr/>
        </p:nvSpPr>
        <p:spPr>
          <a:xfrm>
            <a:off x="11420417" y="2377914"/>
            <a:ext cx="4384357" cy="2246769"/>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$3 billion cost savings </a:t>
            </a:r>
            <a:r>
              <a:rPr lang="en-CA" sz="2000" b="0" i="0" u="none" strike="noStrike">
                <a:solidFill>
                  <a:srgbClr val="111111"/>
                </a:solidFill>
                <a:effectLst/>
                <a:latin typeface="SoDo Sans" pitchFamily="2" charset="77"/>
                <a:ea typeface="SoDo Sans" pitchFamily="2" charset="77"/>
              </a:rPr>
              <a:t>through machine learning for efficiency.</a:t>
            </a:r>
          </a:p>
          <a:p>
            <a:pPr marL="742950" indent="-285750" rtl="0" fontAlgn="base">
              <a:spcBef>
                <a:spcPts val="0"/>
              </a:spcBef>
              <a:spcAft>
                <a:spcPts val="0"/>
              </a:spcAft>
              <a:buFont typeface="Arial" panose="020B0604020202020204" pitchFamily="34" charset="0"/>
              <a:buChar char="•"/>
            </a:pPr>
            <a:r>
              <a:rPr lang="en-CA" sz="2000" b="0" i="0" u="none" strike="noStrike">
                <a:solidFill>
                  <a:srgbClr val="111111"/>
                </a:solidFill>
                <a:effectLst/>
                <a:latin typeface="SoDo Sans" pitchFamily="2" charset="77"/>
                <a:ea typeface="SoDo Sans" pitchFamily="2" charset="77"/>
              </a:rPr>
              <a:t>Accelerate </a:t>
            </a:r>
            <a:r>
              <a:rPr lang="en-CA" sz="2000" b="1" i="0" u="none" strike="noStrike">
                <a:solidFill>
                  <a:srgbClr val="111111"/>
                </a:solidFill>
                <a:effectLst/>
                <a:latin typeface="SoDo Sans" pitchFamily="2" charset="77"/>
                <a:ea typeface="SoDo Sans" pitchFamily="2" charset="77"/>
              </a:rPr>
              <a:t>store expansion</a:t>
            </a:r>
            <a:r>
              <a:rPr lang="en-CA" sz="2000" b="0" i="0" u="none" strike="noStrike">
                <a:solidFill>
                  <a:srgbClr val="111111"/>
                </a:solidFill>
                <a:effectLst/>
                <a:latin typeface="SoDo Sans" pitchFamily="2" charset="77"/>
                <a:ea typeface="SoDo Sans" pitchFamily="2" charset="77"/>
              </a:rPr>
              <a:t> to 55,000 globally by 2030, focusing on purpose-driven stores like drive-</a:t>
            </a:r>
            <a:r>
              <a:rPr lang="en-CA" sz="2000" b="0" i="0" u="none" strike="noStrike" err="1">
                <a:solidFill>
                  <a:srgbClr val="111111"/>
                </a:solidFill>
                <a:effectLst/>
                <a:latin typeface="SoDo Sans" pitchFamily="2" charset="77"/>
                <a:ea typeface="SoDo Sans" pitchFamily="2" charset="77"/>
              </a:rPr>
              <a:t>thrus</a:t>
            </a:r>
            <a:r>
              <a:rPr lang="en-CA" sz="2000" b="0" i="0" u="none" strike="noStrike">
                <a:solidFill>
                  <a:srgbClr val="111111"/>
                </a:solidFill>
                <a:effectLst/>
                <a:latin typeface="SoDo Sans" pitchFamily="2" charset="77"/>
                <a:ea typeface="SoDo Sans" pitchFamily="2" charset="77"/>
              </a:rPr>
              <a:t>.</a:t>
            </a:r>
          </a:p>
        </p:txBody>
      </p:sp>
      <p:sp>
        <p:nvSpPr>
          <p:cNvPr id="43" name="TextBox 42">
            <a:extLst>
              <a:ext uri="{FF2B5EF4-FFF2-40B4-BE49-F238E27FC236}">
                <a16:creationId xmlns:a16="http://schemas.microsoft.com/office/drawing/2014/main" id="{D2C09978-7008-7083-8245-E28DC4525572}"/>
              </a:ext>
            </a:extLst>
          </p:cNvPr>
          <p:cNvSpPr txBox="1"/>
          <p:nvPr/>
        </p:nvSpPr>
        <p:spPr>
          <a:xfrm>
            <a:off x="14039955" y="5705811"/>
            <a:ext cx="3886200" cy="2246769"/>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Technological challenges </a:t>
            </a:r>
            <a:r>
              <a:rPr lang="en-CA" sz="2000" b="0" i="0" u="none" strike="noStrike">
                <a:solidFill>
                  <a:srgbClr val="111111"/>
                </a:solidFill>
                <a:effectLst/>
                <a:latin typeface="SoDo Sans" pitchFamily="2" charset="77"/>
                <a:ea typeface="SoDo Sans" pitchFamily="2" charset="77"/>
              </a:rPr>
              <a:t>in implementing machine learning.</a:t>
            </a:r>
          </a:p>
          <a:p>
            <a:pPr marL="742950" indent="-285750" rtl="0" fontAlgn="base">
              <a:spcBef>
                <a:spcPts val="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Intense competition </a:t>
            </a:r>
            <a:r>
              <a:rPr lang="en-CA" sz="2000" b="0" i="0" u="none" strike="noStrike">
                <a:solidFill>
                  <a:srgbClr val="111111"/>
                </a:solidFill>
                <a:effectLst/>
                <a:latin typeface="SoDo Sans" pitchFamily="2" charset="77"/>
                <a:ea typeface="SoDo Sans" pitchFamily="2" charset="77"/>
              </a:rPr>
              <a:t>in the coffee and retail industry.</a:t>
            </a:r>
          </a:p>
        </p:txBody>
      </p:sp>
      <p:sp>
        <p:nvSpPr>
          <p:cNvPr id="46" name="TextBox 23">
            <a:extLst>
              <a:ext uri="{FF2B5EF4-FFF2-40B4-BE49-F238E27FC236}">
                <a16:creationId xmlns:a16="http://schemas.microsoft.com/office/drawing/2014/main" id="{1B39CFE5-571C-A2D5-006B-7C576CFEECC5}"/>
              </a:ext>
            </a:extLst>
          </p:cNvPr>
          <p:cNvSpPr txBox="1"/>
          <p:nvPr/>
        </p:nvSpPr>
        <p:spPr>
          <a:xfrm>
            <a:off x="5352083" y="686387"/>
            <a:ext cx="7583833" cy="942887"/>
          </a:xfrm>
          <a:prstGeom prst="rect">
            <a:avLst/>
          </a:prstGeom>
        </p:spPr>
        <p:txBody>
          <a:bodyPr wrap="square"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SWOT Analysis</a:t>
            </a:r>
          </a:p>
        </p:txBody>
      </p:sp>
      <p:grpSp>
        <p:nvGrpSpPr>
          <p:cNvPr id="47" name="Group 2">
            <a:extLst>
              <a:ext uri="{FF2B5EF4-FFF2-40B4-BE49-F238E27FC236}">
                <a16:creationId xmlns:a16="http://schemas.microsoft.com/office/drawing/2014/main" id="{B4E8ADF6-51E2-1077-0342-BF29D709B54B}"/>
              </a:ext>
            </a:extLst>
          </p:cNvPr>
          <p:cNvGrpSpPr/>
          <p:nvPr/>
        </p:nvGrpSpPr>
        <p:grpSpPr>
          <a:xfrm rot="5400000">
            <a:off x="6368223" y="-4772143"/>
            <a:ext cx="190474" cy="12944910"/>
            <a:chOff x="0" y="0"/>
            <a:chExt cx="401611" cy="2806783"/>
          </a:xfrm>
        </p:grpSpPr>
        <p:sp>
          <p:nvSpPr>
            <p:cNvPr id="48" name="Freeform 3">
              <a:extLst>
                <a:ext uri="{FF2B5EF4-FFF2-40B4-BE49-F238E27FC236}">
                  <a16:creationId xmlns:a16="http://schemas.microsoft.com/office/drawing/2014/main" id="{605EE881-4C0C-20DE-C01C-F436A9CAD33E}"/>
                </a:ext>
              </a:extLst>
            </p:cNvPr>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solidFill>
              <a:srgbClr val="C0D48B"/>
            </a:solidFill>
          </p:spPr>
          <p:txBody>
            <a:bodyPr/>
            <a:lstStyle/>
            <a:p>
              <a:endParaRPr lang="en-US">
                <a:latin typeface="SoDo Sans" pitchFamily="2" charset="77"/>
                <a:ea typeface="SoDo Sans" pitchFamily="2" charset="77"/>
              </a:endParaRPr>
            </a:p>
          </p:txBody>
        </p:sp>
        <p:sp>
          <p:nvSpPr>
            <p:cNvPr id="49" name="TextBox 4">
              <a:extLst>
                <a:ext uri="{FF2B5EF4-FFF2-40B4-BE49-F238E27FC236}">
                  <a16:creationId xmlns:a16="http://schemas.microsoft.com/office/drawing/2014/main" id="{2856AE3D-FD63-8700-395E-F5A0D770203E}"/>
                </a:ext>
              </a:extLst>
            </p:cNvPr>
            <p:cNvSpPr txBox="1"/>
            <p:nvPr/>
          </p:nvSpPr>
          <p:spPr>
            <a:xfrm>
              <a:off x="0" y="-38100"/>
              <a:ext cx="401611" cy="2844883"/>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50" name="Freeform 20">
            <a:extLst>
              <a:ext uri="{FF2B5EF4-FFF2-40B4-BE49-F238E27FC236}">
                <a16:creationId xmlns:a16="http://schemas.microsoft.com/office/drawing/2014/main" id="{87E878DE-55E0-D1BB-731E-28327512111D}"/>
              </a:ext>
            </a:extLst>
          </p:cNvPr>
          <p:cNvSpPr/>
          <p:nvPr/>
        </p:nvSpPr>
        <p:spPr>
          <a:xfrm rot="-2594569">
            <a:off x="16282285" y="1015469"/>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51" name="Freeform 21">
            <a:extLst>
              <a:ext uri="{FF2B5EF4-FFF2-40B4-BE49-F238E27FC236}">
                <a16:creationId xmlns:a16="http://schemas.microsoft.com/office/drawing/2014/main" id="{217F1D81-D369-F32B-8608-A7B46E78D311}"/>
              </a:ext>
            </a:extLst>
          </p:cNvPr>
          <p:cNvSpPr/>
          <p:nvPr/>
        </p:nvSpPr>
        <p:spPr>
          <a:xfrm>
            <a:off x="14956927" y="-163061"/>
            <a:ext cx="957044" cy="1159399"/>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7"/>
            <a:stretch>
              <a:fillRect/>
            </a:stretch>
          </a:blipFill>
        </p:spPr>
        <p:txBody>
          <a:bodyPr/>
          <a:lstStyle/>
          <a:p>
            <a:endParaRPr lang="en-US">
              <a:latin typeface="SoDo Sans" pitchFamily="2" charset="77"/>
              <a:ea typeface="SoDo Sans" pitchFamily="2" charset="77"/>
            </a:endParaRPr>
          </a:p>
        </p:txBody>
      </p:sp>
      <p:sp>
        <p:nvSpPr>
          <p:cNvPr id="52" name="Freeform 22">
            <a:extLst>
              <a:ext uri="{FF2B5EF4-FFF2-40B4-BE49-F238E27FC236}">
                <a16:creationId xmlns:a16="http://schemas.microsoft.com/office/drawing/2014/main" id="{8BBEBDB9-6D5E-0288-BC26-E58287FEEEC0}"/>
              </a:ext>
            </a:extLst>
          </p:cNvPr>
          <p:cNvSpPr/>
          <p:nvPr/>
        </p:nvSpPr>
        <p:spPr>
          <a:xfrm>
            <a:off x="17176393" y="190500"/>
            <a:ext cx="749762" cy="81340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8"/>
            <a:stretch>
              <a:fillRect/>
            </a:stretch>
          </a:blipFill>
        </p:spPr>
        <p:txBody>
          <a:bodyPr/>
          <a:lstStyle/>
          <a:p>
            <a:endParaRPr lang="en-US">
              <a:latin typeface="SoDo Sans" pitchFamily="2" charset="77"/>
              <a:ea typeface="SoDo Sans" pitchFamily="2" charset="77"/>
            </a:endParaRPr>
          </a:p>
        </p:txBody>
      </p:sp>
    </p:spTree>
    <p:extLst>
      <p:ext uri="{BB962C8B-B14F-4D97-AF65-F5344CB8AC3E}">
        <p14:creationId xmlns:p14="http://schemas.microsoft.com/office/powerpoint/2010/main" val="249356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P spid="32" grpId="0" animBg="1"/>
      <p:bldP spid="33" grpId="0"/>
      <p:bldP spid="34" grpId="0"/>
      <p:bldP spid="35" grpId="0"/>
      <p:bldP spid="36" grpId="0"/>
      <p:bldP spid="38" grpId="0"/>
      <p:bldP spid="39" grpId="0"/>
      <p:bldP spid="41"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01988" y="711363"/>
            <a:ext cx="8260505" cy="942887"/>
          </a:xfrm>
          <a:prstGeom prst="rect">
            <a:avLst/>
          </a:prstGeom>
        </p:spPr>
        <p:txBody>
          <a:bodyPr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Data Collection</a:t>
            </a:r>
          </a:p>
        </p:txBody>
      </p:sp>
      <p:sp>
        <p:nvSpPr>
          <p:cNvPr id="15" name="Freeform 15"/>
          <p:cNvSpPr/>
          <p:nvPr/>
        </p:nvSpPr>
        <p:spPr>
          <a:xfrm rot="5400000">
            <a:off x="3757275" y="4301567"/>
            <a:ext cx="10287000" cy="1683866"/>
          </a:xfrm>
          <a:custGeom>
            <a:avLst/>
            <a:gdLst/>
            <a:ahLst/>
            <a:cxnLst/>
            <a:rect l="l" t="t" r="r" b="b"/>
            <a:pathLst>
              <a:path w="10287000" h="1683866">
                <a:moveTo>
                  <a:pt x="0" y="0"/>
                </a:moveTo>
                <a:lnTo>
                  <a:pt x="10287000" y="0"/>
                </a:lnTo>
                <a:lnTo>
                  <a:pt x="10287000" y="1683866"/>
                </a:lnTo>
                <a:lnTo>
                  <a:pt x="0" y="16838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SoDo Sans" pitchFamily="2" charset="77"/>
              <a:ea typeface="SoDo Sans" pitchFamily="2" charset="77"/>
            </a:endParaRPr>
          </a:p>
        </p:txBody>
      </p:sp>
      <p:grpSp>
        <p:nvGrpSpPr>
          <p:cNvPr id="16" name="Group 16"/>
          <p:cNvGrpSpPr/>
          <p:nvPr/>
        </p:nvGrpSpPr>
        <p:grpSpPr>
          <a:xfrm>
            <a:off x="10217044" y="3246155"/>
            <a:ext cx="3045040" cy="3118616"/>
            <a:chOff x="0" y="0"/>
            <a:chExt cx="972840" cy="996346"/>
          </a:xfrm>
        </p:grpSpPr>
        <p:sp>
          <p:nvSpPr>
            <p:cNvPr id="17" name="Freeform 17"/>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77C8A7"/>
            </a:solidFill>
          </p:spPr>
          <p:txBody>
            <a:bodyPr/>
            <a:lstStyle/>
            <a:p>
              <a:endParaRPr lang="en-US">
                <a:latin typeface="SoDo Sans" pitchFamily="2" charset="77"/>
                <a:ea typeface="SoDo Sans" pitchFamily="2" charset="77"/>
              </a:endParaRPr>
            </a:p>
          </p:txBody>
        </p:sp>
        <p:sp>
          <p:nvSpPr>
            <p:cNvPr id="18" name="TextBox 18"/>
            <p:cNvSpPr txBox="1"/>
            <p:nvPr/>
          </p:nvSpPr>
          <p:spPr>
            <a:xfrm>
              <a:off x="45602" y="38641"/>
              <a:ext cx="881636" cy="857156"/>
            </a:xfrm>
            <a:prstGeom prst="rect">
              <a:avLst/>
            </a:prstGeom>
          </p:spPr>
          <p:txBody>
            <a:bodyPr lIns="50800" tIns="50800" rIns="50800" bIns="50800" rtlCol="0" anchor="ctr"/>
            <a:lstStyle/>
            <a:p>
              <a:pPr algn="ctr">
                <a:lnSpc>
                  <a:spcPts val="4199"/>
                </a:lnSpc>
              </a:pPr>
              <a:r>
                <a:rPr lang="en-US" sz="2999">
                  <a:solidFill>
                    <a:srgbClr val="FFFFFF"/>
                  </a:solidFill>
                  <a:latin typeface="SoDo Sans" pitchFamily="2" charset="77"/>
                  <a:ea typeface="SoDo Sans" pitchFamily="2" charset="77"/>
                </a:rPr>
                <a:t>Noise Reduction, Filtering and Normalization</a:t>
              </a:r>
            </a:p>
          </p:txBody>
        </p:sp>
      </p:grpSp>
      <p:grpSp>
        <p:nvGrpSpPr>
          <p:cNvPr id="19" name="Group 19"/>
          <p:cNvGrpSpPr/>
          <p:nvPr/>
        </p:nvGrpSpPr>
        <p:grpSpPr>
          <a:xfrm>
            <a:off x="14604951" y="3259054"/>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779"/>
                </a:lnSpc>
              </a:pPr>
              <a:r>
                <a:rPr lang="en-US" sz="2699">
                  <a:solidFill>
                    <a:srgbClr val="FFFFFF"/>
                  </a:solidFill>
                  <a:latin typeface="SoDo Sans" pitchFamily="2" charset="77"/>
                  <a:ea typeface="SoDo Sans" pitchFamily="2" charset="77"/>
                </a:rPr>
                <a:t>Tokenization and Removal of Stop Words</a:t>
              </a:r>
            </a:p>
          </p:txBody>
        </p:sp>
      </p:grpSp>
      <p:grpSp>
        <p:nvGrpSpPr>
          <p:cNvPr id="22" name="Group 22"/>
          <p:cNvGrpSpPr/>
          <p:nvPr/>
        </p:nvGrpSpPr>
        <p:grpSpPr>
          <a:xfrm>
            <a:off x="10917260" y="1342641"/>
            <a:ext cx="1659790" cy="1699895"/>
            <a:chOff x="0" y="0"/>
            <a:chExt cx="2213054" cy="2266527"/>
          </a:xfrm>
        </p:grpSpPr>
        <p:grpSp>
          <p:nvGrpSpPr>
            <p:cNvPr id="23" name="Group 23"/>
            <p:cNvGrpSpPr/>
            <p:nvPr/>
          </p:nvGrpSpPr>
          <p:grpSpPr>
            <a:xfrm>
              <a:off x="0" y="0"/>
              <a:ext cx="2213054" cy="2266527"/>
              <a:chOff x="0" y="0"/>
              <a:chExt cx="972840" cy="996346"/>
            </a:xfrm>
          </p:grpSpPr>
          <p:sp>
            <p:nvSpPr>
              <p:cNvPr id="24" name="Freeform 24"/>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216B39"/>
              </a:solidFill>
            </p:spPr>
            <p:txBody>
              <a:bodyPr/>
              <a:lstStyle/>
              <a:p>
                <a:endParaRPr lang="en-US">
                  <a:latin typeface="SoDo Sans" pitchFamily="2" charset="77"/>
                  <a:ea typeface="SoDo Sans" pitchFamily="2" charset="77"/>
                </a:endParaRPr>
              </a:p>
            </p:txBody>
          </p:sp>
          <p:sp>
            <p:nvSpPr>
              <p:cNvPr id="25" name="TextBox 25"/>
              <p:cNvSpPr txBox="1"/>
              <p:nvPr/>
            </p:nvSpPr>
            <p:spPr>
              <a:xfrm>
                <a:off x="91204" y="45782"/>
                <a:ext cx="790432" cy="857156"/>
              </a:xfrm>
              <a:prstGeom prst="rect">
                <a:avLst/>
              </a:prstGeom>
            </p:spPr>
            <p:txBody>
              <a:bodyPr lIns="50800" tIns="50800" rIns="50800" bIns="50800" rtlCol="0" anchor="ctr"/>
              <a:lstStyle/>
              <a:p>
                <a:pPr algn="ctr">
                  <a:lnSpc>
                    <a:spcPts val="4199"/>
                  </a:lnSpc>
                </a:pPr>
                <a:endParaRPr>
                  <a:latin typeface="SoDo Sans" pitchFamily="2" charset="77"/>
                  <a:ea typeface="SoDo Sans" pitchFamily="2" charset="77"/>
                </a:endParaRPr>
              </a:p>
            </p:txBody>
          </p:sp>
        </p:grpSp>
        <p:sp>
          <p:nvSpPr>
            <p:cNvPr id="26" name="Freeform 26"/>
            <p:cNvSpPr/>
            <p:nvPr/>
          </p:nvSpPr>
          <p:spPr>
            <a:xfrm>
              <a:off x="344312" y="470136"/>
              <a:ext cx="1524430" cy="1326254"/>
            </a:xfrm>
            <a:custGeom>
              <a:avLst/>
              <a:gdLst/>
              <a:ahLst/>
              <a:cxnLst/>
              <a:rect l="l" t="t" r="r" b="b"/>
              <a:pathLst>
                <a:path w="1524430" h="1326254">
                  <a:moveTo>
                    <a:pt x="0" y="0"/>
                  </a:moveTo>
                  <a:lnTo>
                    <a:pt x="1524430" y="0"/>
                  </a:lnTo>
                  <a:lnTo>
                    <a:pt x="1524430" y="1326254"/>
                  </a:lnTo>
                  <a:lnTo>
                    <a:pt x="0" y="1326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grpSp>
      <p:grpSp>
        <p:nvGrpSpPr>
          <p:cNvPr id="27" name="Group 27"/>
          <p:cNvGrpSpPr/>
          <p:nvPr/>
        </p:nvGrpSpPr>
        <p:grpSpPr>
          <a:xfrm>
            <a:off x="15452590" y="6526129"/>
            <a:ext cx="1794954" cy="1838325"/>
            <a:chOff x="0" y="0"/>
            <a:chExt cx="972840" cy="996346"/>
          </a:xfrm>
        </p:grpSpPr>
        <p:sp>
          <p:nvSpPr>
            <p:cNvPr id="28" name="Freeform 28"/>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77C8A7"/>
            </a:solidFill>
          </p:spPr>
          <p:txBody>
            <a:bodyPr/>
            <a:lstStyle/>
            <a:p>
              <a:endParaRPr lang="en-US">
                <a:latin typeface="SoDo Sans" pitchFamily="2" charset="77"/>
                <a:ea typeface="SoDo Sans" pitchFamily="2" charset="77"/>
              </a:endParaRPr>
            </a:p>
          </p:txBody>
        </p:sp>
        <p:sp>
          <p:nvSpPr>
            <p:cNvPr id="29" name="TextBox 29"/>
            <p:cNvSpPr txBox="1"/>
            <p:nvPr/>
          </p:nvSpPr>
          <p:spPr>
            <a:xfrm>
              <a:off x="91204" y="45782"/>
              <a:ext cx="790432" cy="857156"/>
            </a:xfrm>
            <a:prstGeom prst="rect">
              <a:avLst/>
            </a:prstGeom>
          </p:spPr>
          <p:txBody>
            <a:bodyPr lIns="50800" tIns="50800" rIns="50800" bIns="50800" rtlCol="0" anchor="ctr"/>
            <a:lstStyle/>
            <a:p>
              <a:pPr algn="ctr">
                <a:lnSpc>
                  <a:spcPts val="4199"/>
                </a:lnSpc>
              </a:pPr>
              <a:endParaRPr>
                <a:latin typeface="SoDo Sans" pitchFamily="2" charset="77"/>
                <a:ea typeface="SoDo Sans" pitchFamily="2" charset="77"/>
              </a:endParaRPr>
            </a:p>
          </p:txBody>
        </p:sp>
      </p:grpSp>
      <p:sp>
        <p:nvSpPr>
          <p:cNvPr id="30" name="Freeform 30"/>
          <p:cNvSpPr/>
          <p:nvPr/>
        </p:nvSpPr>
        <p:spPr>
          <a:xfrm>
            <a:off x="15824518" y="6802954"/>
            <a:ext cx="1051097" cy="1284674"/>
          </a:xfrm>
          <a:custGeom>
            <a:avLst/>
            <a:gdLst/>
            <a:ahLst/>
            <a:cxnLst/>
            <a:rect l="l" t="t" r="r" b="b"/>
            <a:pathLst>
              <a:path w="1051097" h="1284674">
                <a:moveTo>
                  <a:pt x="0" y="0"/>
                </a:moveTo>
                <a:lnTo>
                  <a:pt x="1051097" y="0"/>
                </a:lnTo>
                <a:lnTo>
                  <a:pt x="1051097" y="1284675"/>
                </a:lnTo>
                <a:lnTo>
                  <a:pt x="0" y="12846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SoDo Sans" pitchFamily="2" charset="77"/>
              <a:ea typeface="SoDo Sans" pitchFamily="2" charset="77"/>
            </a:endParaRPr>
          </a:p>
        </p:txBody>
      </p:sp>
      <p:grpSp>
        <p:nvGrpSpPr>
          <p:cNvPr id="31" name="Group 31"/>
          <p:cNvGrpSpPr/>
          <p:nvPr/>
        </p:nvGrpSpPr>
        <p:grpSpPr>
          <a:xfrm>
            <a:off x="16790934" y="404108"/>
            <a:ext cx="936733" cy="93673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4" name="TextBox 34"/>
          <p:cNvSpPr txBox="1"/>
          <p:nvPr/>
        </p:nvSpPr>
        <p:spPr>
          <a:xfrm>
            <a:off x="10214250" y="8368184"/>
            <a:ext cx="8260505" cy="787652"/>
          </a:xfrm>
          <a:prstGeom prst="rect">
            <a:avLst/>
          </a:prstGeom>
        </p:spPr>
        <p:txBody>
          <a:bodyPr lIns="0" tIns="0" rIns="0" bIns="0" rtlCol="0" anchor="t">
            <a:spAutoFit/>
          </a:bodyPr>
          <a:lstStyle/>
          <a:p>
            <a:pPr marL="0" lvl="0" indent="0" algn="l">
              <a:lnSpc>
                <a:spcPts val="5670"/>
              </a:lnSpc>
              <a:spcBef>
                <a:spcPct val="0"/>
              </a:spcBef>
            </a:pPr>
            <a:r>
              <a:rPr lang="en-US" sz="6300">
                <a:solidFill>
                  <a:srgbClr val="000000"/>
                </a:solidFill>
                <a:latin typeface="SoDo Sans" pitchFamily="2" charset="77"/>
                <a:ea typeface="SoDo Sans" pitchFamily="2" charset="77"/>
              </a:rPr>
              <a:t>Data Preprocessing</a:t>
            </a:r>
          </a:p>
        </p:txBody>
      </p:sp>
      <p:grpSp>
        <p:nvGrpSpPr>
          <p:cNvPr id="35" name="Group 35"/>
          <p:cNvGrpSpPr/>
          <p:nvPr/>
        </p:nvGrpSpPr>
        <p:grpSpPr>
          <a:xfrm>
            <a:off x="786069" y="9886950"/>
            <a:ext cx="936733" cy="93673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8" name="Group 38"/>
          <p:cNvGrpSpPr/>
          <p:nvPr/>
        </p:nvGrpSpPr>
        <p:grpSpPr>
          <a:xfrm>
            <a:off x="-297278" y="-228834"/>
            <a:ext cx="936733" cy="93673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030">
                <a:alpha val="95686"/>
              </a:srgbClr>
            </a:solidFill>
          </p:spPr>
          <p:txBody>
            <a:bodyPr/>
            <a:lstStyle/>
            <a:p>
              <a:endParaRPr lang="en-US">
                <a:latin typeface="SoDo Sans" pitchFamily="2" charset="77"/>
                <a:ea typeface="SoDo Sans" pitchFamily="2" charset="77"/>
              </a:endParaRP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1" name="Group 41"/>
          <p:cNvGrpSpPr/>
          <p:nvPr/>
        </p:nvGrpSpPr>
        <p:grpSpPr>
          <a:xfrm>
            <a:off x="8968222" y="707899"/>
            <a:ext cx="936733" cy="93673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4" name="Group 44"/>
          <p:cNvGrpSpPr/>
          <p:nvPr/>
        </p:nvGrpSpPr>
        <p:grpSpPr>
          <a:xfrm>
            <a:off x="16790934" y="9232114"/>
            <a:ext cx="936733" cy="93673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51" name="Rounded Rectangle 50">
            <a:extLst>
              <a:ext uri="{FF2B5EF4-FFF2-40B4-BE49-F238E27FC236}">
                <a16:creationId xmlns:a16="http://schemas.microsoft.com/office/drawing/2014/main" id="{5769120A-C47F-6ACC-02F7-CD5B7882131A}"/>
              </a:ext>
            </a:extLst>
          </p:cNvPr>
          <p:cNvSpPr/>
          <p:nvPr/>
        </p:nvSpPr>
        <p:spPr>
          <a:xfrm>
            <a:off x="-297279" y="2219811"/>
            <a:ext cx="4002912" cy="1015029"/>
          </a:xfrm>
          <a:prstGeom prst="roundRect">
            <a:avLst/>
          </a:prstGeom>
          <a:solidFill>
            <a:srgbClr val="006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Audio</a:t>
            </a:r>
          </a:p>
        </p:txBody>
      </p:sp>
      <p:sp>
        <p:nvSpPr>
          <p:cNvPr id="52" name="Rounded Rectangle 51">
            <a:extLst>
              <a:ext uri="{FF2B5EF4-FFF2-40B4-BE49-F238E27FC236}">
                <a16:creationId xmlns:a16="http://schemas.microsoft.com/office/drawing/2014/main" id="{8E0B97EF-FAA1-C829-B04F-5DC1E2F0605A}"/>
              </a:ext>
            </a:extLst>
          </p:cNvPr>
          <p:cNvSpPr/>
          <p:nvPr/>
        </p:nvSpPr>
        <p:spPr>
          <a:xfrm>
            <a:off x="-297278" y="3800402"/>
            <a:ext cx="5603113" cy="1015029"/>
          </a:xfrm>
          <a:prstGeom prst="roundRect">
            <a:avLst/>
          </a:prstGeom>
          <a:solidFill>
            <a:srgbClr val="00A56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t>Transcribed Text</a:t>
            </a:r>
          </a:p>
        </p:txBody>
      </p:sp>
      <p:sp>
        <p:nvSpPr>
          <p:cNvPr id="54" name="Rounded Rectangle 53">
            <a:extLst>
              <a:ext uri="{FF2B5EF4-FFF2-40B4-BE49-F238E27FC236}">
                <a16:creationId xmlns:a16="http://schemas.microsoft.com/office/drawing/2014/main" id="{481194FA-7239-8D00-E3B5-0AD04E968EEE}"/>
              </a:ext>
            </a:extLst>
          </p:cNvPr>
          <p:cNvSpPr/>
          <p:nvPr/>
        </p:nvSpPr>
        <p:spPr>
          <a:xfrm>
            <a:off x="-368758" y="5352779"/>
            <a:ext cx="7736712" cy="1015029"/>
          </a:xfrm>
          <a:prstGeom prst="roundRect">
            <a:avLst/>
          </a:prstGeom>
          <a:solidFill>
            <a:srgbClr val="85E2B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t>        Product and Inventory</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80">
                                          <p:stCondLst>
                                            <p:cond delay="0"/>
                                          </p:stCondLst>
                                        </p:cTn>
                                        <p:tgtEl>
                                          <p:spTgt spid="22"/>
                                        </p:tgtEl>
                                      </p:cBhvr>
                                    </p:animEffect>
                                    <p:anim calcmode="lin" valueType="num">
                                      <p:cBhvr>
                                        <p:cTn id="2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33" dur="26">
                                          <p:stCondLst>
                                            <p:cond delay="650"/>
                                          </p:stCondLst>
                                        </p:cTn>
                                        <p:tgtEl>
                                          <p:spTgt spid="22"/>
                                        </p:tgtEl>
                                      </p:cBhvr>
                                      <p:to x="100000" y="60000"/>
                                    </p:animScale>
                                    <p:animScale>
                                      <p:cBhvr>
                                        <p:cTn id="34" dur="166" decel="50000">
                                          <p:stCondLst>
                                            <p:cond delay="676"/>
                                          </p:stCondLst>
                                        </p:cTn>
                                        <p:tgtEl>
                                          <p:spTgt spid="22"/>
                                        </p:tgtEl>
                                      </p:cBhvr>
                                      <p:to x="100000" y="100000"/>
                                    </p:animScale>
                                    <p:animScale>
                                      <p:cBhvr>
                                        <p:cTn id="35" dur="26">
                                          <p:stCondLst>
                                            <p:cond delay="1312"/>
                                          </p:stCondLst>
                                        </p:cTn>
                                        <p:tgtEl>
                                          <p:spTgt spid="22"/>
                                        </p:tgtEl>
                                      </p:cBhvr>
                                      <p:to x="100000" y="80000"/>
                                    </p:animScale>
                                    <p:animScale>
                                      <p:cBhvr>
                                        <p:cTn id="36" dur="166" decel="50000">
                                          <p:stCondLst>
                                            <p:cond delay="1338"/>
                                          </p:stCondLst>
                                        </p:cTn>
                                        <p:tgtEl>
                                          <p:spTgt spid="22"/>
                                        </p:tgtEl>
                                      </p:cBhvr>
                                      <p:to x="100000" y="100000"/>
                                    </p:animScale>
                                    <p:animScale>
                                      <p:cBhvr>
                                        <p:cTn id="37" dur="26">
                                          <p:stCondLst>
                                            <p:cond delay="1642"/>
                                          </p:stCondLst>
                                        </p:cTn>
                                        <p:tgtEl>
                                          <p:spTgt spid="22"/>
                                        </p:tgtEl>
                                      </p:cBhvr>
                                      <p:to x="100000" y="90000"/>
                                    </p:animScale>
                                    <p:animScale>
                                      <p:cBhvr>
                                        <p:cTn id="38" dur="166" decel="50000">
                                          <p:stCondLst>
                                            <p:cond delay="1668"/>
                                          </p:stCondLst>
                                        </p:cTn>
                                        <p:tgtEl>
                                          <p:spTgt spid="22"/>
                                        </p:tgtEl>
                                      </p:cBhvr>
                                      <p:to x="100000" y="100000"/>
                                    </p:animScale>
                                    <p:animScale>
                                      <p:cBhvr>
                                        <p:cTn id="39" dur="26">
                                          <p:stCondLst>
                                            <p:cond delay="1808"/>
                                          </p:stCondLst>
                                        </p:cTn>
                                        <p:tgtEl>
                                          <p:spTgt spid="22"/>
                                        </p:tgtEl>
                                      </p:cBhvr>
                                      <p:to x="100000" y="95000"/>
                                    </p:animScale>
                                    <p:animScale>
                                      <p:cBhvr>
                                        <p:cTn id="40" dur="166" decel="50000">
                                          <p:stCondLst>
                                            <p:cond delay="1834"/>
                                          </p:stCondLst>
                                        </p:cTn>
                                        <p:tgtEl>
                                          <p:spTgt spid="22"/>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80">
                                          <p:stCondLst>
                                            <p:cond delay="0"/>
                                          </p:stCondLst>
                                        </p:cTn>
                                        <p:tgtEl>
                                          <p:spTgt spid="19"/>
                                        </p:tgtEl>
                                      </p:cBhvr>
                                    </p:animEffect>
                                    <p:anim calcmode="lin" valueType="num">
                                      <p:cBhvr>
                                        <p:cTn id="6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7" dur="26">
                                          <p:stCondLst>
                                            <p:cond delay="650"/>
                                          </p:stCondLst>
                                        </p:cTn>
                                        <p:tgtEl>
                                          <p:spTgt spid="19"/>
                                        </p:tgtEl>
                                      </p:cBhvr>
                                      <p:to x="100000" y="60000"/>
                                    </p:animScale>
                                    <p:animScale>
                                      <p:cBhvr>
                                        <p:cTn id="68" dur="166" decel="50000">
                                          <p:stCondLst>
                                            <p:cond delay="676"/>
                                          </p:stCondLst>
                                        </p:cTn>
                                        <p:tgtEl>
                                          <p:spTgt spid="19"/>
                                        </p:tgtEl>
                                      </p:cBhvr>
                                      <p:to x="100000" y="100000"/>
                                    </p:animScale>
                                    <p:animScale>
                                      <p:cBhvr>
                                        <p:cTn id="69" dur="26">
                                          <p:stCondLst>
                                            <p:cond delay="1312"/>
                                          </p:stCondLst>
                                        </p:cTn>
                                        <p:tgtEl>
                                          <p:spTgt spid="19"/>
                                        </p:tgtEl>
                                      </p:cBhvr>
                                      <p:to x="100000" y="80000"/>
                                    </p:animScale>
                                    <p:animScale>
                                      <p:cBhvr>
                                        <p:cTn id="70" dur="166" decel="50000">
                                          <p:stCondLst>
                                            <p:cond delay="1338"/>
                                          </p:stCondLst>
                                        </p:cTn>
                                        <p:tgtEl>
                                          <p:spTgt spid="19"/>
                                        </p:tgtEl>
                                      </p:cBhvr>
                                      <p:to x="100000" y="100000"/>
                                    </p:animScale>
                                    <p:animScale>
                                      <p:cBhvr>
                                        <p:cTn id="71" dur="26">
                                          <p:stCondLst>
                                            <p:cond delay="1642"/>
                                          </p:stCondLst>
                                        </p:cTn>
                                        <p:tgtEl>
                                          <p:spTgt spid="19"/>
                                        </p:tgtEl>
                                      </p:cBhvr>
                                      <p:to x="100000" y="90000"/>
                                    </p:animScale>
                                    <p:animScale>
                                      <p:cBhvr>
                                        <p:cTn id="72" dur="166" decel="50000">
                                          <p:stCondLst>
                                            <p:cond delay="1668"/>
                                          </p:stCondLst>
                                        </p:cTn>
                                        <p:tgtEl>
                                          <p:spTgt spid="19"/>
                                        </p:tgtEl>
                                      </p:cBhvr>
                                      <p:to x="100000" y="100000"/>
                                    </p:animScale>
                                    <p:animScale>
                                      <p:cBhvr>
                                        <p:cTn id="73" dur="26">
                                          <p:stCondLst>
                                            <p:cond delay="1808"/>
                                          </p:stCondLst>
                                        </p:cTn>
                                        <p:tgtEl>
                                          <p:spTgt spid="19"/>
                                        </p:tgtEl>
                                      </p:cBhvr>
                                      <p:to x="100000" y="95000"/>
                                    </p:animScale>
                                    <p:animScale>
                                      <p:cBhvr>
                                        <p:cTn id="74" dur="166" decel="50000">
                                          <p:stCondLst>
                                            <p:cond delay="1834"/>
                                          </p:stCondLst>
                                        </p:cTn>
                                        <p:tgtEl>
                                          <p:spTgt spid="19"/>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80">
                                          <p:stCondLst>
                                            <p:cond delay="0"/>
                                          </p:stCondLst>
                                        </p:cTn>
                                        <p:tgtEl>
                                          <p:spTgt spid="27"/>
                                        </p:tgtEl>
                                      </p:cBhvr>
                                    </p:animEffect>
                                    <p:anim calcmode="lin" valueType="num">
                                      <p:cBhvr>
                                        <p:cTn id="7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83" dur="26">
                                          <p:stCondLst>
                                            <p:cond delay="650"/>
                                          </p:stCondLst>
                                        </p:cTn>
                                        <p:tgtEl>
                                          <p:spTgt spid="27"/>
                                        </p:tgtEl>
                                      </p:cBhvr>
                                      <p:to x="100000" y="60000"/>
                                    </p:animScale>
                                    <p:animScale>
                                      <p:cBhvr>
                                        <p:cTn id="84" dur="166" decel="50000">
                                          <p:stCondLst>
                                            <p:cond delay="676"/>
                                          </p:stCondLst>
                                        </p:cTn>
                                        <p:tgtEl>
                                          <p:spTgt spid="27"/>
                                        </p:tgtEl>
                                      </p:cBhvr>
                                      <p:to x="100000" y="100000"/>
                                    </p:animScale>
                                    <p:animScale>
                                      <p:cBhvr>
                                        <p:cTn id="85" dur="26">
                                          <p:stCondLst>
                                            <p:cond delay="1312"/>
                                          </p:stCondLst>
                                        </p:cTn>
                                        <p:tgtEl>
                                          <p:spTgt spid="27"/>
                                        </p:tgtEl>
                                      </p:cBhvr>
                                      <p:to x="100000" y="80000"/>
                                    </p:animScale>
                                    <p:animScale>
                                      <p:cBhvr>
                                        <p:cTn id="86" dur="166" decel="50000">
                                          <p:stCondLst>
                                            <p:cond delay="1338"/>
                                          </p:stCondLst>
                                        </p:cTn>
                                        <p:tgtEl>
                                          <p:spTgt spid="27"/>
                                        </p:tgtEl>
                                      </p:cBhvr>
                                      <p:to x="100000" y="100000"/>
                                    </p:animScale>
                                    <p:animScale>
                                      <p:cBhvr>
                                        <p:cTn id="87" dur="26">
                                          <p:stCondLst>
                                            <p:cond delay="1642"/>
                                          </p:stCondLst>
                                        </p:cTn>
                                        <p:tgtEl>
                                          <p:spTgt spid="27"/>
                                        </p:tgtEl>
                                      </p:cBhvr>
                                      <p:to x="100000" y="90000"/>
                                    </p:animScale>
                                    <p:animScale>
                                      <p:cBhvr>
                                        <p:cTn id="88" dur="166" decel="50000">
                                          <p:stCondLst>
                                            <p:cond delay="1668"/>
                                          </p:stCondLst>
                                        </p:cTn>
                                        <p:tgtEl>
                                          <p:spTgt spid="27"/>
                                        </p:tgtEl>
                                      </p:cBhvr>
                                      <p:to x="100000" y="100000"/>
                                    </p:animScale>
                                    <p:animScale>
                                      <p:cBhvr>
                                        <p:cTn id="89" dur="26">
                                          <p:stCondLst>
                                            <p:cond delay="1808"/>
                                          </p:stCondLst>
                                        </p:cTn>
                                        <p:tgtEl>
                                          <p:spTgt spid="27"/>
                                        </p:tgtEl>
                                      </p:cBhvr>
                                      <p:to x="100000" y="95000"/>
                                    </p:animScale>
                                    <p:animScale>
                                      <p:cBhvr>
                                        <p:cTn id="90"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animBg="1"/>
      <p:bldP spid="52"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1" y="6596257"/>
            <a:ext cx="16192500" cy="2842175"/>
            <a:chOff x="0" y="0"/>
            <a:chExt cx="4480534" cy="748556"/>
          </a:xfrm>
        </p:grpSpPr>
        <p:sp>
          <p:nvSpPr>
            <p:cNvPr id="6" name="Freeform 6"/>
            <p:cNvSpPr/>
            <p:nvPr/>
          </p:nvSpPr>
          <p:spPr>
            <a:xfrm>
              <a:off x="0" y="0"/>
              <a:ext cx="4480534" cy="748556"/>
            </a:xfrm>
            <a:custGeom>
              <a:avLst/>
              <a:gdLst/>
              <a:ahLst/>
              <a:cxnLst/>
              <a:rect l="l" t="t" r="r" b="b"/>
              <a:pathLst>
                <a:path w="4480534" h="748556">
                  <a:moveTo>
                    <a:pt x="23209" y="0"/>
                  </a:moveTo>
                  <a:lnTo>
                    <a:pt x="4457324" y="0"/>
                  </a:lnTo>
                  <a:cubicBezTo>
                    <a:pt x="4463480" y="0"/>
                    <a:pt x="4469383" y="2445"/>
                    <a:pt x="4473736" y="6798"/>
                  </a:cubicBezTo>
                  <a:cubicBezTo>
                    <a:pt x="4478089" y="11150"/>
                    <a:pt x="4480534" y="17054"/>
                    <a:pt x="4480534" y="23209"/>
                  </a:cubicBezTo>
                  <a:lnTo>
                    <a:pt x="4480534" y="725347"/>
                  </a:lnTo>
                  <a:cubicBezTo>
                    <a:pt x="4480534" y="731502"/>
                    <a:pt x="4478089" y="737406"/>
                    <a:pt x="4473736" y="741758"/>
                  </a:cubicBezTo>
                  <a:cubicBezTo>
                    <a:pt x="4469383" y="746111"/>
                    <a:pt x="4463480" y="748556"/>
                    <a:pt x="4457324" y="748556"/>
                  </a:cubicBezTo>
                  <a:lnTo>
                    <a:pt x="23209" y="748556"/>
                  </a:lnTo>
                  <a:cubicBezTo>
                    <a:pt x="17054" y="748556"/>
                    <a:pt x="11150" y="746111"/>
                    <a:pt x="6798" y="741758"/>
                  </a:cubicBezTo>
                  <a:cubicBezTo>
                    <a:pt x="2445" y="737406"/>
                    <a:pt x="0" y="731502"/>
                    <a:pt x="0" y="725347"/>
                  </a:cubicBezTo>
                  <a:lnTo>
                    <a:pt x="0" y="23209"/>
                  </a:lnTo>
                  <a:cubicBezTo>
                    <a:pt x="0" y="17054"/>
                    <a:pt x="2445" y="11150"/>
                    <a:pt x="6798" y="6798"/>
                  </a:cubicBezTo>
                  <a:cubicBezTo>
                    <a:pt x="11150" y="2445"/>
                    <a:pt x="17054" y="0"/>
                    <a:pt x="23209" y="0"/>
                  </a:cubicBezTo>
                  <a:close/>
                </a:path>
              </a:pathLst>
            </a:custGeom>
            <a:solidFill>
              <a:srgbClr val="015030"/>
            </a:solidFill>
          </p:spPr>
          <p:txBody>
            <a:bodyPr/>
            <a:lstStyle/>
            <a:p>
              <a:endParaRPr lang="en-US">
                <a:latin typeface="SoDo Sans" pitchFamily="2" charset="77"/>
                <a:ea typeface="SoDo Sans" pitchFamily="2" charset="77"/>
              </a:endParaRPr>
            </a:p>
          </p:txBody>
        </p:sp>
        <p:sp>
          <p:nvSpPr>
            <p:cNvPr id="7" name="TextBox 7"/>
            <p:cNvSpPr txBox="1"/>
            <p:nvPr/>
          </p:nvSpPr>
          <p:spPr>
            <a:xfrm>
              <a:off x="0" y="-38100"/>
              <a:ext cx="4480534" cy="78665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8" name="TextBox 8"/>
          <p:cNvSpPr txBox="1"/>
          <p:nvPr/>
        </p:nvSpPr>
        <p:spPr>
          <a:xfrm>
            <a:off x="1028700" y="2456269"/>
            <a:ext cx="7647017" cy="3470309"/>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SoDo Sans" pitchFamily="2" charset="77"/>
                <a:ea typeface="SoDo Sans" pitchFamily="2" charset="77"/>
              </a:rPr>
              <a:t>For our voice ordering app, we prioritize accurately capturing and processing lengthy speech sequences. While Recurrent Neural Networks (RNNs) are generally adept at handling sequential data like speech, they often falter with long-range dependencies due to the vanishing gradient problem. This limitation means they might lose context in longer sequences. </a:t>
            </a:r>
          </a:p>
        </p:txBody>
      </p:sp>
      <p:sp>
        <p:nvSpPr>
          <p:cNvPr id="9" name="TextBox 9"/>
          <p:cNvSpPr txBox="1"/>
          <p:nvPr/>
        </p:nvSpPr>
        <p:spPr>
          <a:xfrm>
            <a:off x="1028700" y="843703"/>
            <a:ext cx="10999606" cy="942887"/>
          </a:xfrm>
          <a:prstGeom prst="rect">
            <a:avLst/>
          </a:prstGeom>
        </p:spPr>
        <p:txBody>
          <a:bodyPr lIns="0" tIns="0" rIns="0" bIns="0" rtlCol="0" anchor="t">
            <a:spAutoFit/>
          </a:bodyPr>
          <a:lstStyle/>
          <a:p>
            <a:pPr marL="0" lvl="0" indent="0">
              <a:lnSpc>
                <a:spcPts val="6840"/>
              </a:lnSpc>
              <a:spcBef>
                <a:spcPct val="0"/>
              </a:spcBef>
            </a:pPr>
            <a:r>
              <a:rPr lang="en-US" sz="7600">
                <a:solidFill>
                  <a:srgbClr val="000000"/>
                </a:solidFill>
                <a:latin typeface="SoDo Sans" pitchFamily="2" charset="77"/>
                <a:ea typeface="SoDo Sans" pitchFamily="2" charset="77"/>
              </a:rPr>
              <a:t>Model Selection</a:t>
            </a:r>
          </a:p>
        </p:txBody>
      </p:sp>
      <p:sp>
        <p:nvSpPr>
          <p:cNvPr id="10" name="TextBox 10"/>
          <p:cNvSpPr txBox="1"/>
          <p:nvPr/>
        </p:nvSpPr>
        <p:spPr>
          <a:xfrm>
            <a:off x="1219200" y="6907296"/>
            <a:ext cx="15849600" cy="2226956"/>
          </a:xfrm>
          <a:prstGeom prst="rect">
            <a:avLst/>
          </a:prstGeom>
        </p:spPr>
        <p:txBody>
          <a:bodyPr wrap="square" lIns="0" tIns="0" rIns="0" bIns="0" rtlCol="0" anchor="t">
            <a:spAutoFit/>
          </a:bodyPr>
          <a:lstStyle/>
          <a:p>
            <a:pPr algn="ctr">
              <a:lnSpc>
                <a:spcPts val="3499"/>
              </a:lnSpc>
              <a:spcBef>
                <a:spcPct val="0"/>
              </a:spcBef>
            </a:pPr>
            <a:r>
              <a:rPr lang="en-US" sz="2499">
                <a:solidFill>
                  <a:srgbClr val="FFFFFF"/>
                </a:solidFill>
                <a:latin typeface="SoDo Sans" pitchFamily="2" charset="77"/>
                <a:ea typeface="SoDo Sans" pitchFamily="2" charset="77"/>
              </a:rPr>
              <a:t>To address this, we've chosen </a:t>
            </a:r>
            <a:r>
              <a:rPr lang="en-US" sz="2499" b="1">
                <a:solidFill>
                  <a:srgbClr val="FFFFFF"/>
                </a:solidFill>
                <a:latin typeface="SoDo Sans" pitchFamily="2" charset="77"/>
                <a:ea typeface="SoDo Sans" pitchFamily="2" charset="77"/>
              </a:rPr>
              <a:t>Long Short-Term Memory Networks (LSTMs)</a:t>
            </a:r>
            <a:r>
              <a:rPr lang="en-US" sz="2499">
                <a:solidFill>
                  <a:srgbClr val="FFFFFF"/>
                </a:solidFill>
                <a:latin typeface="SoDo Sans" pitchFamily="2" charset="77"/>
                <a:ea typeface="SoDo Sans" pitchFamily="2" charset="77"/>
              </a:rPr>
              <a:t>, an advanced RNN variant.  LSTMs are equipped with unique mechanisms (input, output, and forget gates) within their LSTM cells, enabling them to maintain context and remember information over extended sequences. This capability makes LSTMs ideal for understanding and processing our application's complete spoken sentences or commands, ensuring higher accuracy and effectiveness in voice recognition tasks.</a:t>
            </a:r>
          </a:p>
        </p:txBody>
      </p:sp>
      <p:sp>
        <p:nvSpPr>
          <p:cNvPr id="11" name="Freeform 3">
            <a:extLst>
              <a:ext uri="{FF2B5EF4-FFF2-40B4-BE49-F238E27FC236}">
                <a16:creationId xmlns:a16="http://schemas.microsoft.com/office/drawing/2014/main" id="{241A7DEA-9191-FD86-19F1-04E48B8BEEA6}"/>
              </a:ext>
            </a:extLst>
          </p:cNvPr>
          <p:cNvSpPr/>
          <p:nvPr/>
        </p:nvSpPr>
        <p:spPr>
          <a:xfrm>
            <a:off x="11201969" y="1435360"/>
            <a:ext cx="4955457" cy="4219852"/>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102181" r="-106448"/>
            </a:stretch>
          </a:blipFill>
        </p:spPr>
        <p:txBody>
          <a:bodyPr/>
          <a:lstStyle/>
          <a:p>
            <a:endParaRPr lang="en-US">
              <a:latin typeface="SoDo Sans" pitchFamily="2" charset="77"/>
              <a:ea typeface="SoDo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28699" y="843703"/>
            <a:ext cx="16551377" cy="702436"/>
          </a:xfrm>
          <a:prstGeom prst="rect">
            <a:avLst/>
          </a:prstGeom>
        </p:spPr>
        <p:txBody>
          <a:bodyPr wrap="square" lIns="0" tIns="0" rIns="0" bIns="0" rtlCol="0" anchor="t">
            <a:spAutoFit/>
          </a:bodyPr>
          <a:lstStyle/>
          <a:p>
            <a:pPr marL="0" lvl="0" indent="0">
              <a:lnSpc>
                <a:spcPts val="4320"/>
              </a:lnSpc>
              <a:spcBef>
                <a:spcPct val="0"/>
              </a:spcBef>
            </a:pPr>
            <a:r>
              <a:rPr lang="en-US" sz="7600">
                <a:solidFill>
                  <a:srgbClr val="000000"/>
                </a:solidFill>
                <a:latin typeface="SoDo Sans" pitchFamily="2" charset="77"/>
                <a:ea typeface="SoDo Sans" pitchFamily="2" charset="77"/>
              </a:rPr>
              <a:t>Other advantages of LSTMs for ASR</a:t>
            </a:r>
          </a:p>
        </p:txBody>
      </p:sp>
      <p:grpSp>
        <p:nvGrpSpPr>
          <p:cNvPr id="3" name="Group 32">
            <a:extLst>
              <a:ext uri="{FF2B5EF4-FFF2-40B4-BE49-F238E27FC236}">
                <a16:creationId xmlns:a16="http://schemas.microsoft.com/office/drawing/2014/main" id="{F5C757D9-35E2-BA3B-7C8F-40F5B6EFD781}"/>
              </a:ext>
            </a:extLst>
          </p:cNvPr>
          <p:cNvGrpSpPr/>
          <p:nvPr/>
        </p:nvGrpSpPr>
        <p:grpSpPr>
          <a:xfrm>
            <a:off x="-762000" y="9412836"/>
            <a:ext cx="19326491" cy="668525"/>
            <a:chOff x="0" y="0"/>
            <a:chExt cx="5090105" cy="812800"/>
          </a:xfrm>
        </p:grpSpPr>
        <p:sp>
          <p:nvSpPr>
            <p:cNvPr id="4" name="Freeform 33">
              <a:extLst>
                <a:ext uri="{FF2B5EF4-FFF2-40B4-BE49-F238E27FC236}">
                  <a16:creationId xmlns:a16="http://schemas.microsoft.com/office/drawing/2014/main" id="{36287431-AFD2-49C8-70DD-2793DFF0B5BB}"/>
                </a:ext>
              </a:extLst>
            </p:cNvPr>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10" name="TextBox 34">
              <a:extLst>
                <a:ext uri="{FF2B5EF4-FFF2-40B4-BE49-F238E27FC236}">
                  <a16:creationId xmlns:a16="http://schemas.microsoft.com/office/drawing/2014/main" id="{2E6CCAFF-C844-7F8E-4632-F5F4937223A0}"/>
                </a:ext>
              </a:extLst>
            </p:cNvPr>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1" name="TextBox 10">
            <a:extLst>
              <a:ext uri="{FF2B5EF4-FFF2-40B4-BE49-F238E27FC236}">
                <a16:creationId xmlns:a16="http://schemas.microsoft.com/office/drawing/2014/main" id="{EB85FBA4-987A-73E1-618E-3A419C72EF52}"/>
              </a:ext>
            </a:extLst>
          </p:cNvPr>
          <p:cNvSpPr txBox="1"/>
          <p:nvPr/>
        </p:nvSpPr>
        <p:spPr>
          <a:xfrm>
            <a:off x="870154" y="2254439"/>
            <a:ext cx="15751278" cy="3401572"/>
          </a:xfrm>
          <a:prstGeom prst="rect">
            <a:avLst/>
          </a:prstGeom>
          <a:noFill/>
        </p:spPr>
        <p:txBody>
          <a:bodyPr wrap="square" rtlCol="0">
            <a:spAutoFit/>
          </a:bodyPr>
          <a:lstStyle/>
          <a:p>
            <a:pPr marL="574212" lvl="1" indent="-287106">
              <a:lnSpc>
                <a:spcPts val="3723"/>
              </a:lnSpc>
              <a:buFont typeface="Arial"/>
              <a:buChar char="•"/>
            </a:pPr>
            <a:r>
              <a:rPr lang="en-US" sz="2800">
                <a:solidFill>
                  <a:srgbClr val="000000"/>
                </a:solidFill>
                <a:latin typeface="SoDo Sans" pitchFamily="2" charset="77"/>
                <a:ea typeface="SoDo Sans" pitchFamily="2" charset="77"/>
              </a:rPr>
              <a:t>Strong in handling variability in speech</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Noise and Error tolerance</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Integration with other NN architectures</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Efficiency in Training </a:t>
            </a:r>
          </a:p>
        </p:txBody>
      </p:sp>
      <p:grpSp>
        <p:nvGrpSpPr>
          <p:cNvPr id="12" name="Group 5">
            <a:extLst>
              <a:ext uri="{FF2B5EF4-FFF2-40B4-BE49-F238E27FC236}">
                <a16:creationId xmlns:a16="http://schemas.microsoft.com/office/drawing/2014/main" id="{0033681F-0678-F437-A057-2B5916076F04}"/>
              </a:ext>
            </a:extLst>
          </p:cNvPr>
          <p:cNvGrpSpPr/>
          <p:nvPr/>
        </p:nvGrpSpPr>
        <p:grpSpPr>
          <a:xfrm>
            <a:off x="1028699" y="6097667"/>
            <a:ext cx="16192500" cy="2842175"/>
            <a:chOff x="0" y="0"/>
            <a:chExt cx="4480534" cy="748556"/>
          </a:xfrm>
        </p:grpSpPr>
        <p:sp>
          <p:nvSpPr>
            <p:cNvPr id="13" name="Freeform 6">
              <a:extLst>
                <a:ext uri="{FF2B5EF4-FFF2-40B4-BE49-F238E27FC236}">
                  <a16:creationId xmlns:a16="http://schemas.microsoft.com/office/drawing/2014/main" id="{81FA34D9-82CF-745F-2FE2-9E4C7628F821}"/>
                </a:ext>
              </a:extLst>
            </p:cNvPr>
            <p:cNvSpPr/>
            <p:nvPr/>
          </p:nvSpPr>
          <p:spPr>
            <a:xfrm>
              <a:off x="0" y="0"/>
              <a:ext cx="4480534" cy="748556"/>
            </a:xfrm>
            <a:custGeom>
              <a:avLst/>
              <a:gdLst/>
              <a:ahLst/>
              <a:cxnLst/>
              <a:rect l="l" t="t" r="r" b="b"/>
              <a:pathLst>
                <a:path w="4480534" h="748556">
                  <a:moveTo>
                    <a:pt x="23209" y="0"/>
                  </a:moveTo>
                  <a:lnTo>
                    <a:pt x="4457324" y="0"/>
                  </a:lnTo>
                  <a:cubicBezTo>
                    <a:pt x="4463480" y="0"/>
                    <a:pt x="4469383" y="2445"/>
                    <a:pt x="4473736" y="6798"/>
                  </a:cubicBezTo>
                  <a:cubicBezTo>
                    <a:pt x="4478089" y="11150"/>
                    <a:pt x="4480534" y="17054"/>
                    <a:pt x="4480534" y="23209"/>
                  </a:cubicBezTo>
                  <a:lnTo>
                    <a:pt x="4480534" y="725347"/>
                  </a:lnTo>
                  <a:cubicBezTo>
                    <a:pt x="4480534" y="731502"/>
                    <a:pt x="4478089" y="737406"/>
                    <a:pt x="4473736" y="741758"/>
                  </a:cubicBezTo>
                  <a:cubicBezTo>
                    <a:pt x="4469383" y="746111"/>
                    <a:pt x="4463480" y="748556"/>
                    <a:pt x="4457324" y="748556"/>
                  </a:cubicBezTo>
                  <a:lnTo>
                    <a:pt x="23209" y="748556"/>
                  </a:lnTo>
                  <a:cubicBezTo>
                    <a:pt x="17054" y="748556"/>
                    <a:pt x="11150" y="746111"/>
                    <a:pt x="6798" y="741758"/>
                  </a:cubicBezTo>
                  <a:cubicBezTo>
                    <a:pt x="2445" y="737406"/>
                    <a:pt x="0" y="731502"/>
                    <a:pt x="0" y="725347"/>
                  </a:cubicBezTo>
                  <a:lnTo>
                    <a:pt x="0" y="23209"/>
                  </a:lnTo>
                  <a:cubicBezTo>
                    <a:pt x="0" y="17054"/>
                    <a:pt x="2445" y="11150"/>
                    <a:pt x="6798" y="6798"/>
                  </a:cubicBezTo>
                  <a:cubicBezTo>
                    <a:pt x="11150" y="2445"/>
                    <a:pt x="17054" y="0"/>
                    <a:pt x="23209" y="0"/>
                  </a:cubicBezTo>
                  <a:close/>
                </a:path>
              </a:pathLst>
            </a:custGeom>
            <a:solidFill>
              <a:srgbClr val="015030"/>
            </a:solidFill>
          </p:spPr>
          <p:txBody>
            <a:bodyPr/>
            <a:lstStyle/>
            <a:p>
              <a:endParaRPr lang="en-US">
                <a:latin typeface="SoDo Sans" pitchFamily="2" charset="77"/>
                <a:ea typeface="SoDo Sans" pitchFamily="2" charset="77"/>
              </a:endParaRPr>
            </a:p>
          </p:txBody>
        </p:sp>
        <p:sp>
          <p:nvSpPr>
            <p:cNvPr id="14" name="TextBox 7">
              <a:extLst>
                <a:ext uri="{FF2B5EF4-FFF2-40B4-BE49-F238E27FC236}">
                  <a16:creationId xmlns:a16="http://schemas.microsoft.com/office/drawing/2014/main" id="{BF837C3F-1EAD-D7F1-B972-1B579532BA30}"/>
                </a:ext>
              </a:extLst>
            </p:cNvPr>
            <p:cNvSpPr txBox="1"/>
            <p:nvPr/>
          </p:nvSpPr>
          <p:spPr>
            <a:xfrm>
              <a:off x="0" y="-38100"/>
              <a:ext cx="4480534" cy="78665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5" name="TextBox 10">
            <a:extLst>
              <a:ext uri="{FF2B5EF4-FFF2-40B4-BE49-F238E27FC236}">
                <a16:creationId xmlns:a16="http://schemas.microsoft.com/office/drawing/2014/main" id="{D098B75F-9389-0735-198B-A15FCE354655}"/>
              </a:ext>
            </a:extLst>
          </p:cNvPr>
          <p:cNvSpPr txBox="1"/>
          <p:nvPr/>
        </p:nvSpPr>
        <p:spPr>
          <a:xfrm>
            <a:off x="1200149" y="6781786"/>
            <a:ext cx="15849600" cy="1329275"/>
          </a:xfrm>
          <a:prstGeom prst="rect">
            <a:avLst/>
          </a:prstGeom>
        </p:spPr>
        <p:txBody>
          <a:bodyPr wrap="square" lIns="0" tIns="0" rIns="0" bIns="0" rtlCol="0" anchor="t">
            <a:spAutoFit/>
          </a:bodyPr>
          <a:lstStyle/>
          <a:p>
            <a:pPr algn="ctr">
              <a:lnSpc>
                <a:spcPts val="3499"/>
              </a:lnSpc>
              <a:spcBef>
                <a:spcPct val="0"/>
              </a:spcBef>
            </a:pPr>
            <a:r>
              <a:rPr lang="en-US" sz="2499">
                <a:solidFill>
                  <a:srgbClr val="FFFFFF"/>
                </a:solidFill>
                <a:latin typeface="SoDo Sans" pitchFamily="2" charset="77"/>
                <a:ea typeface="SoDo Sans" pitchFamily="2" charset="77"/>
              </a:rPr>
              <a:t>However, training a bespoke model for a non tech company is cumbersome. There are plenty of out of box models that are available, that can handle Automatic Speech Recognition really well. </a:t>
            </a:r>
          </a:p>
          <a:p>
            <a:pPr algn="ctr">
              <a:lnSpc>
                <a:spcPts val="3499"/>
              </a:lnSpc>
              <a:spcBef>
                <a:spcPct val="0"/>
              </a:spcBef>
            </a:pPr>
            <a:r>
              <a:rPr lang="en-US" sz="2499">
                <a:solidFill>
                  <a:srgbClr val="FFFFFF"/>
                </a:solidFill>
                <a:latin typeface="SoDo Sans" pitchFamily="2" charset="77"/>
                <a:ea typeface="SoDo Sans" pitchFamily="2" charset="77"/>
              </a:rPr>
              <a:t>The introduction of LLM’s is a game changer for the industry. </a:t>
            </a:r>
          </a:p>
        </p:txBody>
      </p:sp>
    </p:spTree>
    <p:extLst>
      <p:ext uri="{BB962C8B-B14F-4D97-AF65-F5344CB8AC3E}">
        <p14:creationId xmlns:p14="http://schemas.microsoft.com/office/powerpoint/2010/main" val="12558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28700" y="843703"/>
            <a:ext cx="10999606" cy="942887"/>
          </a:xfrm>
          <a:prstGeom prst="rect">
            <a:avLst/>
          </a:prstGeom>
        </p:spPr>
        <p:txBody>
          <a:bodyPr lIns="0" tIns="0" rIns="0" bIns="0" rtlCol="0" anchor="t">
            <a:spAutoFit/>
          </a:bodyPr>
          <a:lstStyle/>
          <a:p>
            <a:pPr marL="0" lvl="0" indent="0">
              <a:lnSpc>
                <a:spcPts val="6840"/>
              </a:lnSpc>
              <a:spcBef>
                <a:spcPct val="0"/>
              </a:spcBef>
            </a:pPr>
            <a:r>
              <a:rPr lang="en-US" sz="7600">
                <a:solidFill>
                  <a:srgbClr val="000000"/>
                </a:solidFill>
                <a:latin typeface="SoDo Sans" pitchFamily="2" charset="77"/>
                <a:ea typeface="SoDo Sans" pitchFamily="2" charset="77"/>
              </a:rPr>
              <a:t>Evaluation of Models</a:t>
            </a:r>
          </a:p>
        </p:txBody>
      </p:sp>
      <p:pic>
        <p:nvPicPr>
          <p:cNvPr id="1026" name="Picture 2">
            <a:extLst>
              <a:ext uri="{FF2B5EF4-FFF2-40B4-BE49-F238E27FC236}">
                <a16:creationId xmlns:a16="http://schemas.microsoft.com/office/drawing/2014/main" id="{9E891119-016C-A4E3-4C3D-9241163B3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7844"/>
          <a:stretch/>
        </p:blipFill>
        <p:spPr bwMode="auto">
          <a:xfrm>
            <a:off x="11710217" y="5964551"/>
            <a:ext cx="5810865" cy="321622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32">
            <a:extLst>
              <a:ext uri="{FF2B5EF4-FFF2-40B4-BE49-F238E27FC236}">
                <a16:creationId xmlns:a16="http://schemas.microsoft.com/office/drawing/2014/main" id="{D290F5BA-BE8F-BC0E-4C10-9AFE95789036}"/>
              </a:ext>
            </a:extLst>
          </p:cNvPr>
          <p:cNvGrpSpPr/>
          <p:nvPr/>
        </p:nvGrpSpPr>
        <p:grpSpPr>
          <a:xfrm>
            <a:off x="-762000" y="9412836"/>
            <a:ext cx="19326491" cy="668525"/>
            <a:chOff x="0" y="0"/>
            <a:chExt cx="5090105" cy="812800"/>
          </a:xfrm>
        </p:grpSpPr>
        <p:sp>
          <p:nvSpPr>
            <p:cNvPr id="3" name="Freeform 33">
              <a:extLst>
                <a:ext uri="{FF2B5EF4-FFF2-40B4-BE49-F238E27FC236}">
                  <a16:creationId xmlns:a16="http://schemas.microsoft.com/office/drawing/2014/main" id="{8F666B71-8FD1-6520-BB2A-9AE48EB32C01}"/>
                </a:ext>
              </a:extLst>
            </p:cNvPr>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4" name="TextBox 34">
              <a:extLst>
                <a:ext uri="{FF2B5EF4-FFF2-40B4-BE49-F238E27FC236}">
                  <a16:creationId xmlns:a16="http://schemas.microsoft.com/office/drawing/2014/main" id="{E1C460A6-C706-2ECC-B754-965DF4170A2D}"/>
                </a:ext>
              </a:extLst>
            </p:cNvPr>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3" name="TextBox 12">
            <a:extLst>
              <a:ext uri="{FF2B5EF4-FFF2-40B4-BE49-F238E27FC236}">
                <a16:creationId xmlns:a16="http://schemas.microsoft.com/office/drawing/2014/main" id="{307A7B90-4CEA-47CB-88FB-66369E56C014}"/>
              </a:ext>
            </a:extLst>
          </p:cNvPr>
          <p:cNvSpPr txBox="1"/>
          <p:nvPr/>
        </p:nvSpPr>
        <p:spPr>
          <a:xfrm>
            <a:off x="1028699" y="2398465"/>
            <a:ext cx="10681519" cy="3970318"/>
          </a:xfrm>
          <a:prstGeom prst="rect">
            <a:avLst/>
          </a:prstGeom>
          <a:noFill/>
        </p:spPr>
        <p:txBody>
          <a:bodyPr wrap="square" rtlCol="0">
            <a:spAutoFit/>
          </a:bodyPr>
          <a:lstStyle/>
          <a:p>
            <a:pPr marL="457200" indent="-457200">
              <a:buFont typeface="Arial" panose="020B0604020202020204" pitchFamily="34" charset="0"/>
              <a:buChar char="•"/>
            </a:pPr>
            <a:r>
              <a:rPr lang="en-IN" sz="2800" b="1"/>
              <a:t>Word Error Rate</a:t>
            </a:r>
          </a:p>
          <a:p>
            <a:pPr marL="914400" lvl="1" indent="-457200">
              <a:buFont typeface="Courier New" panose="02070309020205020404" pitchFamily="49" charset="0"/>
              <a:buChar char="o"/>
            </a:pPr>
            <a:r>
              <a:rPr lang="en-IN" sz="2800"/>
              <a:t>Primary Accuracy metric used to evaluate ASR systems</a:t>
            </a:r>
          </a:p>
          <a:p>
            <a:pPr marL="914400" lvl="1" indent="-457200">
              <a:buFont typeface="Courier New" panose="02070309020205020404" pitchFamily="49" charset="0"/>
              <a:buChar char="o"/>
            </a:pPr>
            <a:r>
              <a:rPr lang="en-IN" sz="2800"/>
              <a:t>Minimizes </a:t>
            </a:r>
            <a:r>
              <a:rPr lang="en-IN" sz="2800" err="1"/>
              <a:t>Levenshstein</a:t>
            </a:r>
            <a:r>
              <a:rPr lang="en-IN" sz="2800"/>
              <a:t> distance between two texts. </a:t>
            </a:r>
          </a:p>
          <a:p>
            <a:pPr lvl="1"/>
            <a:r>
              <a:rPr lang="en-IN" sz="2800"/>
              <a:t>	S – Substitutions, I – Insertions and D - Deletions</a:t>
            </a:r>
          </a:p>
          <a:p>
            <a:pPr marL="914400" lvl="1" indent="-457200">
              <a:buFont typeface="Courier New" panose="02070309020205020404" pitchFamily="49" charset="0"/>
              <a:buChar char="o"/>
            </a:pPr>
            <a:r>
              <a:rPr lang="en-IN" sz="2800"/>
              <a:t>Proportion of total number of errors over the number of words in reference</a:t>
            </a:r>
          </a:p>
          <a:p>
            <a:pPr marL="914400" lvl="1" indent="-457200">
              <a:buFont typeface="Courier New" panose="02070309020205020404" pitchFamily="49" charset="0"/>
              <a:buChar char="o"/>
            </a:pPr>
            <a:r>
              <a:rPr lang="en-IN" sz="2800"/>
              <a:t>Misspellings and repeated words are penalised as heavily as misinformation</a:t>
            </a:r>
          </a:p>
          <a:p>
            <a:pPr marL="914400" lvl="1" indent="-457200">
              <a:buFont typeface="Courier New" panose="02070309020205020404" pitchFamily="49" charset="0"/>
              <a:buChar char="o"/>
            </a:pPr>
            <a:endParaRPr lang="en-IN" sz="2800"/>
          </a:p>
        </p:txBody>
      </p:sp>
      <p:pic>
        <p:nvPicPr>
          <p:cNvPr id="1030" name="Picture 6">
            <a:extLst>
              <a:ext uri="{FF2B5EF4-FFF2-40B4-BE49-F238E27FC236}">
                <a16:creationId xmlns:a16="http://schemas.microsoft.com/office/drawing/2014/main" id="{409F57A4-B34C-8DD1-CBB3-66FC821FE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386"/>
          <a:stretch/>
        </p:blipFill>
        <p:spPr bwMode="auto">
          <a:xfrm>
            <a:off x="12284878" y="2642804"/>
            <a:ext cx="4690516" cy="10279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CBF9E1-A71F-D93F-908B-D21E1E9B9D1C}"/>
              </a:ext>
            </a:extLst>
          </p:cNvPr>
          <p:cNvSpPr txBox="1"/>
          <p:nvPr/>
        </p:nvSpPr>
        <p:spPr>
          <a:xfrm>
            <a:off x="1028698" y="5876900"/>
            <a:ext cx="10681519" cy="2677656"/>
          </a:xfrm>
          <a:prstGeom prst="rect">
            <a:avLst/>
          </a:prstGeom>
          <a:noFill/>
        </p:spPr>
        <p:txBody>
          <a:bodyPr wrap="square" rtlCol="0">
            <a:spAutoFit/>
          </a:bodyPr>
          <a:lstStyle/>
          <a:p>
            <a:pPr marL="457200" indent="-457200">
              <a:buFont typeface="Arial" panose="020B0604020202020204" pitchFamily="34" charset="0"/>
              <a:buChar char="•"/>
            </a:pPr>
            <a:r>
              <a:rPr lang="en-IN" sz="2800" b="1"/>
              <a:t>NER</a:t>
            </a:r>
          </a:p>
          <a:p>
            <a:pPr marL="914400" lvl="1" indent="-457200">
              <a:buFont typeface="Courier New" panose="02070309020205020404" pitchFamily="49" charset="0"/>
              <a:buChar char="o"/>
            </a:pPr>
            <a:r>
              <a:rPr lang="en-IN" sz="2800"/>
              <a:t>N – Number of Words, E – Sum of Edition Error Penalties, R – Sum of Recognition Error Penalties</a:t>
            </a:r>
          </a:p>
          <a:p>
            <a:pPr marL="914400" lvl="1" indent="-457200">
              <a:buFont typeface="Courier New" panose="02070309020205020404" pitchFamily="49" charset="0"/>
              <a:buChar char="o"/>
            </a:pPr>
            <a:r>
              <a:rPr lang="en-IN" sz="2800"/>
              <a:t>Minor Error – 0.25 (Can easily read through the problem)</a:t>
            </a:r>
          </a:p>
          <a:p>
            <a:pPr marL="914400" lvl="1" indent="-457200">
              <a:buFont typeface="Courier New" panose="02070309020205020404" pitchFamily="49" charset="0"/>
              <a:buChar char="o"/>
            </a:pPr>
            <a:r>
              <a:rPr lang="en-IN" sz="2800"/>
              <a:t>Standard – 0.5 (Disrupts the flow)</a:t>
            </a:r>
          </a:p>
          <a:p>
            <a:pPr marL="914400" lvl="1" indent="-457200">
              <a:buFont typeface="Courier New" panose="02070309020205020404" pitchFamily="49" charset="0"/>
              <a:buChar char="o"/>
            </a:pPr>
            <a:r>
              <a:rPr lang="en-IN" sz="2800"/>
              <a:t>Serious – 1 (Drastic change in meaning)</a:t>
            </a:r>
          </a:p>
        </p:txBody>
      </p:sp>
      <p:pic>
        <p:nvPicPr>
          <p:cNvPr id="1034" name="Picture 10">
            <a:extLst>
              <a:ext uri="{FF2B5EF4-FFF2-40B4-BE49-F238E27FC236}">
                <a16:creationId xmlns:a16="http://schemas.microsoft.com/office/drawing/2014/main" id="{0EC5BDDE-2FC7-E72A-94B8-C5AC3ECF97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33" r="33150"/>
          <a:stretch/>
        </p:blipFill>
        <p:spPr bwMode="auto">
          <a:xfrm>
            <a:off x="12550874" y="4322449"/>
            <a:ext cx="4129550" cy="10215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D2D255A-7A4B-7991-A812-8E1A38915532}"/>
              </a:ext>
            </a:extLst>
          </p:cNvPr>
          <p:cNvSpPr txBox="1"/>
          <p:nvPr/>
        </p:nvSpPr>
        <p:spPr>
          <a:xfrm>
            <a:off x="1028698" y="8668085"/>
            <a:ext cx="10681519" cy="954107"/>
          </a:xfrm>
          <a:prstGeom prst="rect">
            <a:avLst/>
          </a:prstGeom>
          <a:noFill/>
        </p:spPr>
        <p:txBody>
          <a:bodyPr wrap="square" rtlCol="0">
            <a:spAutoFit/>
          </a:bodyPr>
          <a:lstStyle/>
          <a:p>
            <a:pPr marL="457200" indent="-457200">
              <a:buFont typeface="Arial" panose="020B0604020202020204" pitchFamily="34" charset="0"/>
              <a:buChar char="•"/>
            </a:pPr>
            <a:r>
              <a:rPr lang="en-IN" sz="2800" b="1"/>
              <a:t>Latency</a:t>
            </a:r>
          </a:p>
          <a:p>
            <a:pPr marL="914400" lvl="1" indent="-457200">
              <a:buFont typeface="Courier New" panose="02070309020205020404" pitchFamily="49" charset="0"/>
              <a:buChar char="o"/>
            </a:pPr>
            <a:endParaRPr lang="en-IN" sz="2800" b="1"/>
          </a:p>
        </p:txBody>
      </p:sp>
    </p:spTree>
    <p:extLst>
      <p:ext uri="{BB962C8B-B14F-4D97-AF65-F5344CB8AC3E}">
        <p14:creationId xmlns:p14="http://schemas.microsoft.com/office/powerpoint/2010/main" val="86126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1552</Words>
  <Application>Microsoft Office PowerPoint</Application>
  <PresentationFormat>Custom</PresentationFormat>
  <Paragraphs>172</Paragraphs>
  <Slides>23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SoDo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1: Costs</vt:lpstr>
      <vt:lpstr>Appendix 1: Costs</vt:lpstr>
      <vt:lpstr>Appendix 1: Costs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Annuj Kamalesan</cp:lastModifiedBy>
  <cp:revision>2</cp:revision>
  <dcterms:modified xsi:type="dcterms:W3CDTF">2024-08-11T08:16:55Z</dcterms:modified>
</cp:coreProperties>
</file>